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6.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7.jpeg" ContentType="image/jpeg"/>
  <Override PartName="/ppt/media/image8.jpeg" ContentType="image/jpeg"/>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13004800" cy="9753600"/>
  <p:notesSz cx="6858000" cy="9144000"/>
  <p:defaultTextStyle>
    <a:lvl1pPr algn="ctr" defTabSz="584200">
      <a:defRPr sz="4200">
        <a:solidFill>
          <a:srgbClr val="FFFFFF"/>
        </a:solidFill>
        <a:latin typeface="+mn-lt"/>
        <a:ea typeface="+mn-ea"/>
        <a:cs typeface="+mn-cs"/>
        <a:sym typeface="Gill Sans"/>
      </a:defRPr>
    </a:lvl1pPr>
    <a:lvl2pPr indent="342900" algn="ctr" defTabSz="584200">
      <a:defRPr sz="4200">
        <a:solidFill>
          <a:srgbClr val="FFFFFF"/>
        </a:solidFill>
        <a:latin typeface="+mn-lt"/>
        <a:ea typeface="+mn-ea"/>
        <a:cs typeface="+mn-cs"/>
        <a:sym typeface="Gill Sans"/>
      </a:defRPr>
    </a:lvl2pPr>
    <a:lvl3pPr indent="685800" algn="ctr" defTabSz="584200">
      <a:defRPr sz="4200">
        <a:solidFill>
          <a:srgbClr val="FFFFFF"/>
        </a:solidFill>
        <a:latin typeface="+mn-lt"/>
        <a:ea typeface="+mn-ea"/>
        <a:cs typeface="+mn-cs"/>
        <a:sym typeface="Gill Sans"/>
      </a:defRPr>
    </a:lvl3pPr>
    <a:lvl4pPr indent="1028700" algn="ctr" defTabSz="584200">
      <a:defRPr sz="4200">
        <a:solidFill>
          <a:srgbClr val="FFFFFF"/>
        </a:solidFill>
        <a:latin typeface="+mn-lt"/>
        <a:ea typeface="+mn-ea"/>
        <a:cs typeface="+mn-cs"/>
        <a:sym typeface="Gill Sans"/>
      </a:defRPr>
    </a:lvl4pPr>
    <a:lvl5pPr indent="1371600" algn="ctr" defTabSz="584200">
      <a:defRPr sz="4200">
        <a:solidFill>
          <a:srgbClr val="FFFFFF"/>
        </a:solidFill>
        <a:latin typeface="+mn-lt"/>
        <a:ea typeface="+mn-ea"/>
        <a:cs typeface="+mn-cs"/>
        <a:sym typeface="Gill Sans"/>
      </a:defRPr>
    </a:lvl5pPr>
    <a:lvl6pPr indent="1714500" algn="ctr" defTabSz="584200">
      <a:defRPr sz="4200">
        <a:solidFill>
          <a:srgbClr val="FFFFFF"/>
        </a:solidFill>
        <a:latin typeface="+mn-lt"/>
        <a:ea typeface="+mn-ea"/>
        <a:cs typeface="+mn-cs"/>
        <a:sym typeface="Gill Sans"/>
      </a:defRPr>
    </a:lvl6pPr>
    <a:lvl7pPr indent="2057400" algn="ctr" defTabSz="584200">
      <a:defRPr sz="4200">
        <a:solidFill>
          <a:srgbClr val="FFFFFF"/>
        </a:solidFill>
        <a:latin typeface="+mn-lt"/>
        <a:ea typeface="+mn-ea"/>
        <a:cs typeface="+mn-cs"/>
        <a:sym typeface="Gill Sans"/>
      </a:defRPr>
    </a:lvl7pPr>
    <a:lvl8pPr indent="2400300" algn="ctr" defTabSz="584200">
      <a:defRPr sz="4200">
        <a:solidFill>
          <a:srgbClr val="FFFFFF"/>
        </a:solidFill>
        <a:latin typeface="+mn-lt"/>
        <a:ea typeface="+mn-ea"/>
        <a:cs typeface="+mn-cs"/>
        <a:sym typeface="Gill Sans"/>
      </a:defRPr>
    </a:lvl8pPr>
    <a:lvl9pPr indent="2743200" algn="ctr" defTabSz="584200">
      <a:defRPr sz="42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74668"/>
          <c:y val="0.283275"/>
          <c:w val="0.972533"/>
          <c:h val="0.642042"/>
        </c:manualLayout>
      </c:layout>
      <c:barChart>
        <c:barDir val="col"/>
        <c:grouping val="clustered"/>
        <c:varyColors val="0"/>
        <c:ser>
          <c:idx val="0"/>
          <c:order val="0"/>
          <c:tx>
            <c:strRef>
              <c:f>Sheet1!$A$2</c:f>
              <c:strCache>
                <c:pt idx="0">
                  <c:v>Total Number of Groups</c:v>
                </c:pt>
              </c:strCache>
            </c:strRef>
          </c:tx>
          <c:spPr>
            <a:gradFill flip="none" rotWithShape="1">
              <a:gsLst>
                <a:gs pos="0">
                  <a:srgbClr val="0066C1"/>
                </a:gs>
                <a:gs pos="100000">
                  <a:srgbClr val="094593"/>
                </a:gs>
              </a:gsLst>
              <a:lin ang="5400000" scaled="0"/>
            </a:gradFill>
            <a:ln w="12700" cap="flat">
              <a:noFill/>
              <a:miter lim="400000"/>
            </a:ln>
            <a:effectLst>
              <a:outerShdw sx="100000" sy="100000" kx="0" ky="0" algn="tl" rotWithShape="1" blurRad="50800" dist="12700" dir="16200000">
                <a:srgbClr val="000000">
                  <a:alpha val="50000"/>
                </a:srgbClr>
              </a:outerShdw>
            </a:effectLst>
          </c:spPr>
          <c:invertIfNegative val="0"/>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End"/>
            <c:showLegendKey val="0"/>
            <c:showVal val="0"/>
            <c:showCatName val="0"/>
            <c:showSerName val="0"/>
            <c:showPercent val="0"/>
            <c:showBubbleSize val="0"/>
            <c:showLeaderLines val="0"/>
          </c:dLbls>
          <c:cat>
            <c:strRef>
              <c:f>Sheet1!$B$1:$C$1</c:f>
              <c:strCache>
                <c:ptCount val="2"/>
                <c:pt idx="0">
                  <c:v>1968</c:v>
                </c:pt>
                <c:pt idx="1">
                  <c:v>2004</c:v>
                </c:pt>
              </c:strCache>
            </c:strRef>
          </c:cat>
          <c:val>
            <c:numRef>
              <c:f>Sheet1!$B$2:$C$2</c:f>
              <c:numCache>
                <c:ptCount val="2"/>
                <c:pt idx="0">
                  <c:v>10000.000000</c:v>
                </c:pt>
                <c:pt idx="1">
                  <c:v>22000.000000</c:v>
                </c:pt>
              </c:numCache>
            </c:numRef>
          </c:val>
        </c:ser>
        <c:ser>
          <c:idx val="1"/>
          <c:order val="1"/>
          <c:tx>
            <c:strRef>
              <c:f>Sheet1!$A$3</c:f>
              <c:strCache>
                <c:pt idx="0">
                  <c:v>Total Membership in Groups</c:v>
                </c:pt>
              </c:strCache>
            </c:strRef>
          </c:tx>
          <c:spPr>
            <a:gradFill flip="none" rotWithShape="1">
              <a:gsLst>
                <a:gs pos="0">
                  <a:srgbClr val="1F8D0E"/>
                </a:gs>
                <a:gs pos="100000">
                  <a:srgbClr val="1A610F"/>
                </a:gs>
              </a:gsLst>
              <a:lin ang="5400000" scaled="0"/>
            </a:gradFill>
            <a:ln w="12700" cap="flat">
              <a:noFill/>
              <a:miter lim="400000"/>
            </a:ln>
            <a:effectLst>
              <a:outerShdw sx="100000" sy="100000" kx="0" ky="0" algn="tl" rotWithShape="1" blurRad="50800" dist="12700" dir="16200000">
                <a:srgbClr val="000000">
                  <a:alpha val="50000"/>
                </a:srgbClr>
              </a:outerShdw>
            </a:effectLst>
          </c:spPr>
          <c:invertIfNegative val="0"/>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End"/>
            <c:showLegendKey val="0"/>
            <c:showVal val="0"/>
            <c:showCatName val="0"/>
            <c:showSerName val="0"/>
            <c:showPercent val="0"/>
            <c:showBubbleSize val="0"/>
            <c:showLeaderLines val="0"/>
          </c:dLbls>
          <c:cat>
            <c:strRef>
              <c:f>Sheet1!$B$1:$C$1</c:f>
              <c:strCache>
                <c:ptCount val="2"/>
                <c:pt idx="0">
                  <c:v>1968</c:v>
                </c:pt>
                <c:pt idx="1">
                  <c:v>2004</c:v>
                </c:pt>
              </c:strCache>
            </c:strRef>
          </c:cat>
          <c:val>
            <c:numRef>
              <c:f>Sheet1!$B$3:$C$3</c:f>
              <c:numCache>
                <c:ptCount val="2"/>
                <c:pt idx="0">
                  <c:v>30000.000000</c:v>
                </c:pt>
                <c:pt idx="1">
                  <c:v>5000.000000</c:v>
                </c:pt>
              </c:numCache>
            </c:numRef>
          </c:val>
        </c:ser>
        <c:gapWidth val="40"/>
        <c:overlap val="0"/>
        <c:axId val="0"/>
        <c:axId val="1"/>
      </c:barChart>
      <c:catAx>
        <c:axId val="0"/>
        <c:scaling>
          <c:orientation val="minMax"/>
        </c:scaling>
        <c:delete val="0"/>
        <c:axPos val="b"/>
        <c:numFmt formatCode="General" sourceLinked="0"/>
        <c:majorTickMark val="none"/>
        <c:minorTickMark val="none"/>
        <c:tickLblPos val="low"/>
        <c:spPr>
          <a:ln w="12700" cap="flat">
            <a:solidFill>
              <a:srgbClr val="FFFFFF"/>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majorGridlines>
          <c:spPr>
            <a:ln w="12700" cap="flat">
              <a:solidFill>
                <a:srgbClr val="FFFFFF"/>
              </a:solidFill>
              <a:prstDash val="solid"/>
              <a:miter lim="400000"/>
            </a:ln>
          </c:spPr>
        </c:majorGridlines>
        <c:numFmt formatCode="General" sourceLinked="1"/>
        <c:majorTickMark val="none"/>
        <c:minorTickMark val="none"/>
        <c:tickLblPos val="none"/>
        <c:spPr>
          <a:ln w="12700" cap="flat">
            <a:no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between"/>
        <c:majorUnit val="7500"/>
        <c:minorUnit val="3750"/>
      </c:valAx>
      <c:spPr>
        <a:noFill/>
        <a:ln w="12700" cap="flat">
          <a:noFill/>
          <a:miter lim="400000"/>
        </a:ln>
        <a:effectLst/>
      </c:spPr>
    </c:plotArea>
    <c:legend>
      <c:legendPos val="t"/>
      <c:layout>
        <c:manualLayout>
          <c:xMode val="edge"/>
          <c:yMode val="edge"/>
          <c:x val="0.431105"/>
          <c:y val="0.005"/>
          <c:w val="0.568895"/>
          <c:h val="0.105124"/>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83237"/>
          <c:y val="0.0580574"/>
          <c:w val="0.943353"/>
          <c:h val="0.84592"/>
        </c:manualLayout>
      </c:layout>
      <c:lineChart>
        <c:grouping val="standard"/>
        <c:varyColors val="0"/>
        <c:ser>
          <c:idx val="0"/>
          <c:order val="0"/>
          <c:tx>
            <c:strRef>
              <c:f>Sheet1!$A$2</c:f>
              <c:strCache/>
            </c:strRef>
          </c:tx>
          <c:spPr>
            <a:solidFill>
              <a:srgbClr val="FFFFFF"/>
            </a:solidFill>
            <a:ln w="76200" cap="flat">
              <a:solidFill>
                <a:srgbClr val="7B219F"/>
              </a:solidFill>
              <a:prstDash val="solid"/>
              <a:miter lim="400000"/>
            </a:ln>
            <a:effectLst>
              <a:outerShdw sx="100000" sy="100000" kx="0" ky="0" algn="tl" rotWithShape="1" blurRad="127000" dist="76200" dir="2700000">
                <a:srgbClr val="000000">
                  <a:alpha val="75000"/>
                </a:srgbClr>
              </a:outerShdw>
            </a:effectLst>
          </c:spPr>
          <c:marker>
            <c:symbol val="none"/>
            <c:size val="6"/>
            <c:spPr>
              <a:solidFill>
                <a:srgbClr val="FFFFFF"/>
              </a:solidFill>
              <a:ln w="76200" cap="flat">
                <a:solidFill>
                  <a:srgbClr val="0465BF"/>
                </a:solidFill>
                <a:prstDash val="solid"/>
                <a:miter lim="400000"/>
              </a:ln>
              <a:effectLst/>
            </c:spPr>
          </c:marker>
          <c:dLbls>
            <c:numFmt formatCode="#.#"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t"/>
            <c:showLegendKey val="0"/>
            <c:showVal val="1"/>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0"/>
              </c:numCache>
            </c:numRef>
          </c:val>
          <c:smooth val="1"/>
        </c:ser>
        <c:marker val="1"/>
        <c:axId val="0"/>
        <c:axId val="1"/>
      </c:lineChart>
      <c:catAx>
        <c:axId val="0"/>
        <c:scaling>
          <c:orientation val="minMax"/>
        </c:scaling>
        <c:delete val="0"/>
        <c:axPos val="b"/>
        <c:numFmt formatCode="General" sourceLinked="0"/>
        <c:majorTickMark val="none"/>
        <c:minorTickMark val="none"/>
        <c:tickLblPos val="low"/>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max val="12"/>
        </c:scaling>
        <c:delete val="0"/>
        <c:axPos val="l"/>
        <c:numFmt formatCode="#,##0&quot; M&quot;" sourceLinked="0"/>
        <c:majorTickMark val="none"/>
        <c:minorTickMark val="none"/>
        <c:tickLblPos val="none"/>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2"/>
        <c:minorUnit val="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27253"/>
          <c:y val="0.151539"/>
          <c:w val="0.873957"/>
          <c:h val="0.788167"/>
        </c:manualLayout>
      </c:layout>
      <c:lineChart>
        <c:grouping val="standard"/>
        <c:varyColors val="0"/>
        <c:ser>
          <c:idx val="0"/>
          <c:order val="0"/>
          <c:tx>
            <c:strRef>
              <c:f>Sheet1!$A$2</c:f>
              <c:strCache>
                <c:pt idx="0">
                  <c:v>Volunteer Groups</c:v>
                </c:pt>
              </c:strCache>
            </c:strRef>
          </c:tx>
          <c:spPr>
            <a:noFill/>
            <a:ln w="254000" cap="flat">
              <a:solidFill>
                <a:srgbClr val="96D35F"/>
              </a:solidFill>
              <a:prstDash val="solid"/>
              <a:miter lim="400000"/>
            </a:ln>
            <a:effectLst>
              <a:outerShdw sx="100000" sy="100000" kx="0" ky="0" algn="tl" rotWithShape="1" blurRad="114300" dist="88900" dir="5520000">
                <a:srgbClr val="000000">
                  <a:alpha val="50000"/>
                </a:srgbClr>
              </a:outerShdw>
            </a:effectLst>
          </c:spPr>
          <c:marker>
            <c:symbol val="none"/>
            <c:size val="6"/>
            <c:spPr>
              <a:noFill/>
              <a:ln w="76200" cap="flat">
                <a:solidFill>
                  <a:srgbClr val="0465BF"/>
                </a:solidFill>
                <a:prstDash val="solid"/>
                <a:miter lim="400000"/>
              </a:ln>
              <a:effectLst/>
            </c:spPr>
          </c:marker>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1.400000</c:v>
                </c:pt>
                <c:pt idx="1">
                  <c:v>1.700000</c:v>
                </c:pt>
                <c:pt idx="2">
                  <c:v>2.100000</c:v>
                </c:pt>
                <c:pt idx="3">
                  <c:v>1.700000</c:v>
                </c:pt>
                <c:pt idx="4">
                  <c:v>2.400000</c:v>
                </c:pt>
                <c:pt idx="5">
                  <c:v>2.600000</c:v>
                </c:pt>
                <c:pt idx="6">
                  <c:v>4.500000</c:v>
                </c:pt>
                <c:pt idx="7">
                  <c:v>4.200000</c:v>
                </c:pt>
                <c:pt idx="8">
                  <c:v>3.500000</c:v>
                </c:pt>
                <c:pt idx="9">
                  <c:v>2.900000</c:v>
                </c:pt>
                <c:pt idx="10">
                  <c:v>2.300000</c:v>
                </c:pt>
                <c:pt idx="11">
                  <c:v>2.000000</c:v>
                </c:pt>
              </c:numCache>
            </c:numRef>
          </c:val>
          <c:smooth val="1"/>
        </c:ser>
        <c:marker val="1"/>
        <c:axId val="0"/>
        <c:axId val="1"/>
      </c:lineChart>
      <c:catAx>
        <c:axId val="0"/>
        <c:scaling>
          <c:orientation val="minMax"/>
        </c:scaling>
        <c:delete val="0"/>
        <c:axPos val="b"/>
        <c:numFmt formatCode="General" sourceLinked="0"/>
        <c:majorTickMark val="none"/>
        <c:minorTickMark val="none"/>
        <c:tickLblPos val="none"/>
        <c:spPr>
          <a:ln w="12700" cap="flat">
            <a:solidFill>
              <a:srgbClr val="FFFFFF"/>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numFmt formatCode="General" sourceLinked="1"/>
        <c:majorTickMark val="none"/>
        <c:minorTickMark val="none"/>
        <c:tickLblPos val="none"/>
        <c:spPr>
          <a:ln w="12700" cap="flat">
            <a:no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1.25"/>
        <c:minorUnit val="0.625"/>
      </c:valAx>
      <c:spPr>
        <a:noFill/>
        <a:ln w="12700" cap="flat">
          <a:noFill/>
          <a:miter lim="400000"/>
        </a:ln>
        <a:effectLst/>
      </c:spPr>
    </c:plotArea>
    <c:legend>
      <c:legendPos val="t"/>
      <c:layout>
        <c:manualLayout>
          <c:xMode val="edge"/>
          <c:yMode val="edge"/>
          <c:x val="0.669458"/>
          <c:y val="0.005"/>
          <c:w val="0.330542"/>
          <c:h val="0.0637154"/>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638132"/>
          <c:y val="0.0525968"/>
          <c:w val="0.777457"/>
          <c:h val="0.859237"/>
        </c:manualLayout>
      </c:layout>
      <c:barChart>
        <c:barDir val="col"/>
        <c:grouping val="clustered"/>
        <c:varyColors val="0"/>
        <c:ser>
          <c:idx val="1"/>
          <c:order val="0"/>
          <c:tx>
            <c:strRef>
              <c:f>Sheet1!$A$3</c:f>
              <c:strCache>
                <c:pt idx="0">
                  <c:v>Catholic</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16200000">
                <a:srgbClr val="000000">
                  <a:alpha val="50000"/>
                </a:srgbClr>
              </a:outerShdw>
            </a:effectLst>
          </c:spPr>
          <c:invertIfNegative val="0"/>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Base"/>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Sheet1!$B$3:$D$3</c:f>
              <c:numCache>
                <c:ptCount val="3"/>
                <c:pt idx="0">
                  <c:v>0.262000</c:v>
                </c:pt>
                <c:pt idx="1">
                  <c:v>0.245000</c:v>
                </c:pt>
                <c:pt idx="2">
                  <c:v>0.251000</c:v>
                </c:pt>
              </c:numCache>
            </c:numRef>
          </c:val>
        </c:ser>
        <c:ser>
          <c:idx val="2"/>
          <c:order val="1"/>
          <c:tx>
            <c:strRef>
              <c:f>Sheet1!$A$4</c:f>
              <c:strCache>
                <c:pt idx="0">
                  <c:v>Other Christian</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16200000">
                <a:srgbClr val="000000">
                  <a:alpha val="50000"/>
                </a:srgbClr>
              </a:outerShdw>
            </a:effectLst>
          </c:spPr>
          <c:invertIfNegative val="0"/>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End"/>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Sheet1!$B$4:$D$4</c:f>
              <c:numCache>
                <c:ptCount val="3"/>
                <c:pt idx="0">
                  <c:v>0.600000</c:v>
                </c:pt>
                <c:pt idx="1">
                  <c:v>0.522000</c:v>
                </c:pt>
                <c:pt idx="2">
                  <c:v>0.509000</c:v>
                </c:pt>
              </c:numCache>
            </c:numRef>
          </c:val>
        </c:ser>
        <c:ser>
          <c:idx val="3"/>
          <c:order val="2"/>
          <c:tx>
            <c:strRef>
              <c:f>Sheet1!$A$5</c:f>
              <c:strCache>
                <c:pt idx="0">
                  <c:v>Other Religions</c:v>
                </c:pt>
              </c:strCache>
            </c:strRef>
          </c:tx>
          <c:spPr>
            <a:blipFill rotWithShape="1">
              <a:blip r:embed="rId4"/>
              <a:srcRect l="0" t="0" r="0" b="0"/>
              <a:tile tx="0" ty="0" sx="100000" sy="100000" flip="none" algn="tl"/>
            </a:blipFill>
            <a:ln w="12700" cap="flat">
              <a:noFill/>
              <a:miter lim="400000"/>
            </a:ln>
            <a:effectLst>
              <a:outerShdw sx="100000" sy="100000" kx="0" ky="0" algn="tl" rotWithShape="1" blurRad="50800" dist="12700" dir="16200000">
                <a:srgbClr val="000000">
                  <a:alpha val="50000"/>
                </a:srgbClr>
              </a:outerShdw>
            </a:effectLst>
          </c:spPr>
          <c:invertIfNegative val="0"/>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Base"/>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Sheet1!$B$5:$D$5</c:f>
              <c:numCache>
                <c:ptCount val="3"/>
                <c:pt idx="0">
                  <c:v>0.033000</c:v>
                </c:pt>
                <c:pt idx="1">
                  <c:v>0.037000</c:v>
                </c:pt>
                <c:pt idx="2">
                  <c:v>0.039000</c:v>
                </c:pt>
              </c:numCache>
            </c:numRef>
          </c:val>
        </c:ser>
        <c:ser>
          <c:idx val="4"/>
          <c:order val="3"/>
          <c:tx>
            <c:strRef>
              <c:f>Sheet1!$A$6</c:f>
              <c:strCache>
                <c:pt idx="0">
                  <c:v>Nones</c:v>
                </c:pt>
              </c:strCache>
            </c:strRef>
          </c:tx>
          <c:spPr>
            <a:blipFill rotWithShape="1">
              <a:blip r:embed="rId5"/>
              <a:srcRect l="0" t="0" r="0" b="0"/>
              <a:tile tx="0" ty="0" sx="100000" sy="100000" flip="none" algn="tl"/>
            </a:blipFill>
            <a:ln w="12700" cap="flat">
              <a:noFill/>
              <a:miter lim="400000"/>
            </a:ln>
            <a:effectLst>
              <a:outerShdw sx="100000" sy="100000" kx="0" ky="0" algn="tl" rotWithShape="1" blurRad="50800" dist="12700" dir="16200000">
                <a:srgbClr val="000000">
                  <a:alpha val="50000"/>
                </a:srgbClr>
              </a:outerShdw>
            </a:effectLst>
          </c:spPr>
          <c:invertIfNegative val="0"/>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End"/>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Sheet1!$B$6:$D$6</c:f>
              <c:numCache>
                <c:ptCount val="3"/>
                <c:pt idx="0">
                  <c:v>0.082000</c:v>
                </c:pt>
                <c:pt idx="1">
                  <c:v>0.141000</c:v>
                </c:pt>
                <c:pt idx="2">
                  <c:v>0.150000</c:v>
                </c:pt>
              </c:numCache>
            </c:numRef>
          </c:val>
        </c:ser>
        <c:ser>
          <c:idx val="5"/>
          <c:order val="4"/>
          <c:tx>
            <c:strRef>
              <c:f>Sheet1!$A$7</c:f>
              <c:strCache>
                <c:pt idx="0">
                  <c:v>DK/Refused</c:v>
                </c:pt>
              </c:strCache>
            </c:strRef>
          </c:tx>
          <c:spPr>
            <a:blipFill rotWithShape="1">
              <a:blip r:embed="rId6"/>
              <a:srcRect l="0" t="0" r="0" b="0"/>
              <a:tile tx="0" ty="0" sx="100000" sy="100000" flip="none" algn="tl"/>
            </a:blipFill>
            <a:ln w="12700" cap="flat">
              <a:noFill/>
              <a:miter lim="400000"/>
            </a:ln>
            <a:effectLst>
              <a:outerShdw sx="100000" sy="100000" kx="0" ky="0" algn="tl" rotWithShape="1" blurRad="50800" dist="12700" dir="16200000">
                <a:srgbClr val="000000">
                  <a:alpha val="50000"/>
                </a:srgbClr>
              </a:outerShdw>
            </a:effectLst>
          </c:spPr>
          <c:invertIfNegative val="0"/>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inBase"/>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Sheet1!$B$7:$D$7</c:f>
              <c:numCache>
                <c:ptCount val="3"/>
                <c:pt idx="0">
                  <c:v>0.023000</c:v>
                </c:pt>
                <c:pt idx="1">
                  <c:v>0.054000</c:v>
                </c:pt>
                <c:pt idx="2">
                  <c:v>0.052000</c:v>
                </c:pt>
              </c:numCache>
            </c:numRef>
          </c:val>
        </c:ser>
        <c:gapWidth val="40"/>
        <c:overlap val="0"/>
        <c:axId val="0"/>
        <c:axId val="1"/>
      </c:barChart>
      <c:lineChart>
        <c:grouping val="standard"/>
        <c:varyColors val="0"/>
        <c:ser>
          <c:idx val="0"/>
          <c:order val="5"/>
          <c:tx>
            <c:strRef>
              <c:f>Sheet1!$A$2</c:f>
              <c:strCache>
                <c:pt idx="0">
                  <c:v>Total Christians</c:v>
                </c:pt>
              </c:strCache>
            </c:strRef>
          </c:tx>
          <c:spPr>
            <a:noFill/>
            <a:ln w="76200" cap="flat">
              <a:solidFill>
                <a:srgbClr val="FADD7F"/>
              </a:solidFill>
              <a:prstDash val="solid"/>
              <a:miter lim="400000"/>
            </a:ln>
            <a:effectLst>
              <a:outerShdw sx="100000" sy="100000" kx="0" ky="0" algn="tl" rotWithShape="1" blurRad="50800" dist="38100" dir="5520000">
                <a:srgbClr val="000000">
                  <a:alpha val="50000"/>
                </a:srgbClr>
              </a:outerShdw>
            </a:effectLst>
          </c:spPr>
          <c:marker>
            <c:symbol val="circle"/>
            <c:size val="14"/>
            <c:spPr>
              <a:noFill/>
              <a:ln w="76200" cap="flat">
                <a:solidFill>
                  <a:srgbClr val="FADD7F"/>
                </a:solidFill>
                <a:prstDash val="solid"/>
                <a:miter lim="400000"/>
              </a:ln>
              <a:effectLst/>
            </c:spPr>
          </c:marker>
          <c:dLbls>
            <c:numFmt formatCode="#,##0%"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Sheet1!$B$1:$D$1</c:f>
              <c:strCache>
                <c:ptCount val="3"/>
                <c:pt idx="0">
                  <c:v>1990</c:v>
                </c:pt>
                <c:pt idx="1">
                  <c:v>2001</c:v>
                </c:pt>
                <c:pt idx="2">
                  <c:v>2008</c:v>
                </c:pt>
              </c:strCache>
            </c:strRef>
          </c:cat>
          <c:val>
            <c:numRef>
              <c:f>Sheet1!$B$2:$D$2</c:f>
              <c:numCache>
                <c:ptCount val="3"/>
                <c:pt idx="0">
                  <c:v>0.862000</c:v>
                </c:pt>
                <c:pt idx="1">
                  <c:v>0.767000</c:v>
                </c:pt>
                <c:pt idx="2">
                  <c:v>0.760000</c:v>
                </c:pt>
              </c:numCache>
            </c:numRef>
          </c:val>
          <c:smooth val="0"/>
        </c:ser>
        <c:marker val="1"/>
        <c:axId val="0"/>
        <c:axId val="1"/>
      </c:lineChart>
      <c:catAx>
        <c:axId val="0"/>
        <c:scaling>
          <c:orientation val="minMax"/>
        </c:scaling>
        <c:delete val="0"/>
        <c:axPos val="b"/>
        <c:numFmt formatCode="General" sourceLinked="0"/>
        <c:majorTickMark val="none"/>
        <c:minorTickMark val="none"/>
        <c:tickLblPos val="low"/>
        <c:spPr>
          <a:ln w="12700" cap="flat">
            <a:solidFill>
              <a:srgbClr val="FFFFFF"/>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majorGridlines>
          <c:spPr>
            <a:ln w="12700" cap="flat">
              <a:solidFill>
                <a:srgbClr val="FFFFFF"/>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between"/>
        <c:majorUnit val="0.225"/>
        <c:minorUnit val="0.1125"/>
      </c:valAx>
      <c:spPr>
        <a:noFill/>
        <a:ln w="12700" cap="flat">
          <a:noFill/>
          <a:miter lim="400000"/>
        </a:ln>
        <a:effectLst/>
      </c:spPr>
    </c:plotArea>
    <c:legend>
      <c:legendPos val="r"/>
      <c:layout>
        <c:manualLayout>
          <c:xMode val="edge"/>
          <c:yMode val="edge"/>
          <c:x val="0.72773"/>
          <c:y val="0.0504101"/>
          <c:w val="0.27227"/>
          <c:h val="0.350622"/>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18806"/>
          <c:y val="0.0625766"/>
          <c:w val="0.980477"/>
          <c:h val="0.900625"/>
        </c:manualLayout>
      </c:layout>
      <c:areaChart>
        <c:grouping val="standard"/>
        <c:varyColors val="0"/>
        <c:ser>
          <c:idx val="0"/>
          <c:order val="0"/>
          <c:tx>
            <c:strRef>
              <c:f>Sheet1!$A$2</c:f>
              <c:strCache>
                <c:pt idx="0">
                  <c:v>US Population</c:v>
                </c:pt>
              </c:strCache>
            </c:strRef>
          </c:tx>
          <c:spPr>
            <a:solidFill>
              <a:srgbClr val="D6D6D6"/>
            </a:solidFill>
            <a:ln w="12700" cap="flat">
              <a:solidFill>
                <a:srgbClr val="2C323F"/>
              </a:solidFill>
              <a:prstDash val="solid"/>
              <a:miter lim="400000"/>
            </a:ln>
            <a:effectLst/>
          </c:spPr>
          <c:dLbls>
            <c:txPr>
              <a:bodyPr/>
              <a:lstStyle/>
              <a:p>
                <a:pPr lvl="0">
                  <a:defRPr b="1" i="0" strike="noStrike" sz="1800" u="none">
                    <a:solidFill>
                      <a:srgbClr val="FFFFFF"/>
                    </a:solidFill>
                    <a:effectLst/>
                    <a:latin typeface="Helvetica Neue"/>
                  </a:defRPr>
                </a:pPr>
                <a:r>
                  <a:rPr b="1" i="0" strike="noStrike" sz="1800" u="none">
                    <a:solidFill>
                      <a:srgbClr val="FFFFFF"/>
                    </a:solidFill>
                    <a:effectLst/>
                    <a:latin typeface="Helvetica Neue"/>
                  </a:rPr>
                  <a:t/>
                </a:r>
              </a:p>
            </c:txPr>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75994575.000000</c:v>
                </c:pt>
                <c:pt idx="1">
                  <c:v>91972266.000000</c:v>
                </c:pt>
                <c:pt idx="2">
                  <c:v>106461000.000000</c:v>
                </c:pt>
                <c:pt idx="3">
                  <c:v>123076741.000000</c:v>
                </c:pt>
                <c:pt idx="4">
                  <c:v>132122446.000000</c:v>
                </c:pt>
                <c:pt idx="5">
                  <c:v>152271417.000000</c:v>
                </c:pt>
                <c:pt idx="6">
                  <c:v>180671158.000000</c:v>
                </c:pt>
                <c:pt idx="7">
                  <c:v>205052174.000000</c:v>
                </c:pt>
                <c:pt idx="8">
                  <c:v>227224681.000000</c:v>
                </c:pt>
                <c:pt idx="9">
                  <c:v>249438712.000000</c:v>
                </c:pt>
                <c:pt idx="10">
                  <c:v>281421906.000000</c:v>
                </c:pt>
                <c:pt idx="11">
                  <c:v>309349689.000000</c:v>
                </c:pt>
              </c:numCache>
            </c:numRef>
          </c:val>
        </c:ser>
        <c:axId val="0"/>
        <c:axId val="1"/>
      </c:areaChart>
      <c:catAx>
        <c:axId val="0"/>
        <c:scaling>
          <c:orientation val="minMax"/>
        </c:scaling>
        <c:delete val="0"/>
        <c:axPos val="b"/>
        <c:numFmt formatCode="General" sourceLinked="0"/>
        <c:majorTickMark val="none"/>
        <c:minorTickMark val="none"/>
        <c:tickLblPos val="none"/>
        <c:spPr>
          <a:ln w="12700" cap="flat">
            <a:noFill/>
            <a:prstDash val="solid"/>
            <a:miter lim="400000"/>
          </a:ln>
        </c:spPr>
        <c:txPr>
          <a:bodyPr rot="0"/>
          <a:lstStyle/>
          <a:p>
            <a:pPr lvl="0">
              <a:defRPr b="1" i="0" strike="noStrike" sz="1800" u="none">
                <a:solidFill>
                  <a:srgbClr val="FFFFFF"/>
                </a:solidFill>
                <a:effectLst/>
                <a:latin typeface="Helvetica Neue"/>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1800" u="none">
                <a:solidFill>
                  <a:srgbClr val="FFFFFF"/>
                </a:solidFill>
                <a:effectLst/>
                <a:latin typeface="Helvetica Neue"/>
              </a:defRPr>
            </a:pPr>
          </a:p>
        </c:txPr>
        <c:crossAx val="0"/>
        <c:crosses val="autoZero"/>
        <c:crossBetween val="midCat"/>
        <c:majorUnit val="5e+07"/>
        <c:minorUnit val="2.5e+07"/>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83237"/>
          <c:y val="0.271146"/>
          <c:w val="0.943353"/>
          <c:h val="0.651727"/>
        </c:manualLayout>
      </c:layout>
      <c:lineChart>
        <c:grouping val="standard"/>
        <c:varyColors val="0"/>
        <c:ser>
          <c:idx val="0"/>
          <c:order val="0"/>
          <c:tx>
            <c:strRef>
              <c:f>Sheet1!$A$2</c:f>
              <c:strCache>
                <c:pt idx="0">
                  <c:v>Methodist</c:v>
                </c:pt>
              </c:strCache>
            </c:strRef>
          </c:tx>
          <c:spPr>
            <a:solidFill>
              <a:srgbClr val="FFFFFF"/>
            </a:solidFill>
            <a:ln w="76200" cap="flat">
              <a:solidFill>
                <a:srgbClr val="7B219F"/>
              </a:solidFill>
              <a:prstDash val="solid"/>
              <a:miter lim="400000"/>
            </a:ln>
            <a:effectLst>
              <a:outerShdw sx="100000" sy="100000" kx="0" ky="0" algn="tl" rotWithShape="1" blurRad="127000" dist="76200" dir="2700000">
                <a:srgbClr val="000000">
                  <a:alpha val="75000"/>
                </a:srgbClr>
              </a:outerShdw>
            </a:effectLst>
          </c:spPr>
          <c:marker>
            <c:symbol val="none"/>
            <c:size val="6"/>
            <c:spPr>
              <a:solidFill>
                <a:srgbClr val="FFFFFF"/>
              </a:solidFill>
              <a:ln w="76200" cap="flat">
                <a:solidFill>
                  <a:srgbClr val="0465BF"/>
                </a:solidFill>
                <a:prstDash val="solid"/>
                <a:miter lim="400000"/>
              </a:ln>
              <a:effectLst/>
            </c:spPr>
          </c:marker>
          <c:dLbls>
            <c:numFmt formatCode="#.#"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t"/>
            <c:showLegendKey val="0"/>
            <c:showVal val="1"/>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4.650026</c:v>
                </c:pt>
                <c:pt idx="1">
                  <c:v>5.571751</c:v>
                </c:pt>
                <c:pt idx="2">
                  <c:v>6.748837</c:v>
                </c:pt>
                <c:pt idx="3">
                  <c:v>7.986419</c:v>
                </c:pt>
                <c:pt idx="4">
                  <c:v>8.346004</c:v>
                </c:pt>
                <c:pt idx="5">
                  <c:v>9.736752</c:v>
                </c:pt>
                <c:pt idx="6">
                  <c:v>10.647864</c:v>
                </c:pt>
                <c:pt idx="7">
                  <c:v>10.671774</c:v>
                </c:pt>
                <c:pt idx="8">
                  <c:v>9.519407</c:v>
                </c:pt>
                <c:pt idx="9">
                  <c:v>8.853455</c:v>
                </c:pt>
                <c:pt idx="10">
                  <c:v>8.411503</c:v>
                </c:pt>
                <c:pt idx="11">
                  <c:v>7.492433</c:v>
                </c:pt>
              </c:numCache>
            </c:numRef>
          </c:val>
          <c:smooth val="1"/>
        </c:ser>
        <c:marker val="1"/>
        <c:axId val="0"/>
        <c:axId val="1"/>
      </c:lineChart>
      <c:catAx>
        <c:axId val="0"/>
        <c:scaling>
          <c:orientation val="minMax"/>
        </c:scaling>
        <c:delete val="0"/>
        <c:axPos val="b"/>
        <c:numFmt formatCode="General" sourceLinked="0"/>
        <c:majorTickMark val="none"/>
        <c:minorTickMark val="none"/>
        <c:tickLblPos val="low"/>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max val="12"/>
        </c:scaling>
        <c:delete val="0"/>
        <c:axPos val="l"/>
        <c:numFmt formatCode="#,##0&quot; M&quot;" sourceLinked="0"/>
        <c:majorTickMark val="none"/>
        <c:minorTickMark val="none"/>
        <c:tickLblPos val="none"/>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2"/>
        <c:minorUnit val="1"/>
      </c:valAx>
      <c:spPr>
        <a:noFill/>
        <a:ln w="12700" cap="flat">
          <a:noFill/>
          <a:miter lim="400000"/>
        </a:ln>
        <a:effectLst/>
      </c:spPr>
    </c:plotArea>
    <c:legend>
      <c:legendPos val="t"/>
      <c:layout>
        <c:manualLayout>
          <c:xMode val="edge"/>
          <c:yMode val="edge"/>
          <c:x val="0.742289"/>
          <c:y val="0.005"/>
          <c:w val="0.224277"/>
          <c:h val="0.0606324"/>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21081"/>
          <c:y val="0.414014"/>
          <c:w val="0.955747"/>
          <c:h val="0.550861"/>
        </c:manualLayout>
      </c:layout>
      <c:lineChart>
        <c:grouping val="standard"/>
        <c:varyColors val="0"/>
        <c:ser>
          <c:idx val="0"/>
          <c:order val="0"/>
          <c:tx>
            <c:strRef>
              <c:f>Sheet1!$A$2</c:f>
              <c:strCache>
                <c:pt idx="0">
                  <c:v>Presbyterian</c:v>
                </c:pt>
              </c:strCache>
            </c:strRef>
          </c:tx>
          <c:spPr>
            <a:noFill/>
            <a:ln w="76200" cap="flat">
              <a:solidFill>
                <a:srgbClr val="FF6251"/>
              </a:solidFill>
              <a:prstDash val="solid"/>
              <a:miter lim="400000"/>
            </a:ln>
            <a:effectLst>
              <a:outerShdw sx="100000" sy="100000" kx="0" ky="0" algn="tl" rotWithShape="1" blurRad="50800" dist="38100" dir="5520000">
                <a:srgbClr val="000000">
                  <a:alpha val="50000"/>
                </a:srgbClr>
              </a:outerShdw>
            </a:effectLst>
          </c:spPr>
          <c:marker>
            <c:symbol val="none"/>
            <c:size val="6"/>
            <c:spPr>
              <a:noFill/>
              <a:ln w="76200" cap="flat">
                <a:solidFill>
                  <a:srgbClr val="0465BF"/>
                </a:solidFill>
                <a:prstDash val="solid"/>
                <a:miter lim="400000"/>
              </a:ln>
              <a:effectLst/>
            </c:spPr>
          </c:marker>
          <c:dLbls>
            <c:numFmt formatCode="General" sourceLinked="0"/>
            <c:txPr>
              <a:bodyPr/>
              <a:lstStyle/>
              <a:p>
                <a:pPr lvl="0">
                  <a:defRPr b="0" i="1" strike="noStrike" sz="2000" u="none">
                    <a:solidFill>
                      <a:srgbClr val="FFFFFF"/>
                    </a:solidFill>
                    <a:effectLst>
                      <a:outerShdw sx="100000" sy="100000" kx="0" ky="0" algn="b" rotWithShape="0" blurRad="0" dist="38100" dir="2700000">
                        <a:srgbClr val="000000"/>
                      </a:outerShdw>
                    </a:effectLst>
                    <a:latin typeface="Helvetica Neue Light"/>
                  </a:defRPr>
                </a:pPr>
                <a:r>
                  <a:rPr b="0" i="1" strike="noStrike" sz="2000" u="none">
                    <a:solidFill>
                      <a:srgbClr val="FFFFFF"/>
                    </a:solidFill>
                    <a:effectLst>
                      <a:outerShdw sx="100000" sy="100000" kx="0" ky="0" algn="b" rotWithShape="0" blurRad="0" dist="38100" dir="2700000">
                        <a:srgbClr val="000000"/>
                      </a:outerShdw>
                    </a:effectLst>
                    <a:latin typeface="Helvetica Neue Light"/>
                  </a:rPr>
                  <a:t/>
                </a:r>
              </a:p>
            </c:txPr>
            <c:dLblPos val="t"/>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0.800000</c:v>
                </c:pt>
                <c:pt idx="1">
                  <c:v>1.200000</c:v>
                </c:pt>
                <c:pt idx="2">
                  <c:v>1.900000</c:v>
                </c:pt>
                <c:pt idx="3">
                  <c:v>1.828916</c:v>
                </c:pt>
                <c:pt idx="4">
                  <c:v>1.971364</c:v>
                </c:pt>
                <c:pt idx="5">
                  <c:v>2.364112</c:v>
                </c:pt>
                <c:pt idx="6">
                  <c:v>4.158127</c:v>
                </c:pt>
                <c:pt idx="7">
                  <c:v>4.049391</c:v>
                </c:pt>
                <c:pt idx="8">
                  <c:v>3.272518</c:v>
                </c:pt>
                <c:pt idx="9">
                  <c:v>2.856713</c:v>
                </c:pt>
                <c:pt idx="10">
                  <c:v>2.525330</c:v>
                </c:pt>
                <c:pt idx="11">
                  <c:v>2.016091</c:v>
                </c:pt>
              </c:numCache>
            </c:numRef>
          </c:val>
          <c:smooth val="1"/>
        </c:ser>
        <c:marker val="1"/>
        <c:axId val="0"/>
        <c:axId val="1"/>
      </c:lineChart>
      <c:catAx>
        <c:axId val="0"/>
        <c:scaling>
          <c:orientation val="minMax"/>
        </c:scaling>
        <c:delete val="0"/>
        <c:axPos val="b"/>
        <c:numFmt formatCode="General" sourceLinked="0"/>
        <c:majorTickMark val="none"/>
        <c:minorTickMark val="none"/>
        <c:tickLblPos val="none"/>
        <c:spPr>
          <a:ln w="12700" cap="flat">
            <a:noFill/>
            <a:miter lim="400000"/>
          </a:ln>
        </c:spPr>
        <c:txPr>
          <a:bodyPr rot="0"/>
          <a:lstStyle/>
          <a:p>
            <a:pPr lvl="0">
              <a:defRPr b="0" i="1" strike="noStrike" sz="2400" u="none">
                <a:solidFill>
                  <a:srgbClr val="FFFFFF"/>
                </a:solidFill>
                <a:effectLst/>
                <a:latin typeface="Helvetica Neue Light"/>
              </a:defRPr>
            </a:pPr>
          </a:p>
        </c:txPr>
        <c:crossAx val="1"/>
        <c:crosses val="autoZero"/>
        <c:auto val="1"/>
        <c:lblAlgn val="ctr"/>
        <c:noMultiLvlLbl val="1"/>
      </c:catAx>
      <c:valAx>
        <c:axId val="1"/>
        <c:scaling>
          <c:orientation val="minMax"/>
        </c:scaling>
        <c:delete val="0"/>
        <c:axPos val="l"/>
        <c:numFmt formatCode="General" sourceLinked="1"/>
        <c:majorTickMark val="none"/>
        <c:minorTickMark val="none"/>
        <c:tickLblPos val="none"/>
        <c:spPr>
          <a:ln w="12700" cap="flat">
            <a:noFill/>
            <a:miter lim="400000"/>
          </a:ln>
        </c:spPr>
        <c:txPr>
          <a:bodyPr rot="0"/>
          <a:lstStyle/>
          <a:p>
            <a:pPr lvl="0">
              <a:defRPr b="0" i="1" strike="noStrike" sz="2400" u="none">
                <a:solidFill>
                  <a:srgbClr val="FFFFFF"/>
                </a:solidFill>
                <a:effectLst/>
                <a:latin typeface="Helvetica Neue Light"/>
              </a:defRPr>
            </a:pPr>
          </a:p>
        </c:txPr>
        <c:crossAx val="0"/>
        <c:crosses val="autoZero"/>
        <c:crossBetween val="midCat"/>
        <c:majorUnit val="1.25"/>
        <c:minorUnit val="0.625"/>
      </c:valAx>
      <c:spPr>
        <a:noFill/>
        <a:ln w="12700" cap="flat">
          <a:noFill/>
          <a:miter lim="400000"/>
        </a:ln>
        <a:effectLst/>
      </c:spPr>
    </c:plotArea>
    <c:legend>
      <c:legendPos val="t"/>
      <c:layout>
        <c:manualLayout>
          <c:xMode val="edge"/>
          <c:yMode val="edge"/>
          <c:x val="0.745911"/>
          <c:y val="0.005"/>
          <c:w val="0.254089"/>
          <c:h val="0.0692142"/>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21928"/>
          <c:y val="0.599135"/>
          <c:w val="0.96895"/>
          <c:h val="0.37312"/>
        </c:manualLayout>
      </c:layout>
      <c:lineChart>
        <c:grouping val="standard"/>
        <c:varyColors val="0"/>
        <c:ser>
          <c:idx val="0"/>
          <c:order val="0"/>
          <c:tx>
            <c:strRef>
              <c:f>Sheet1!$A$2</c:f>
              <c:strCache>
                <c:pt idx="0">
                  <c:v>Baptist</c:v>
                </c:pt>
              </c:strCache>
            </c:strRef>
          </c:tx>
          <c:spPr>
            <a:noFill/>
            <a:ln w="76200" cap="flat">
              <a:solidFill>
                <a:srgbClr val="3A88FE"/>
              </a:solidFill>
              <a:prstDash val="solid"/>
              <a:miter lim="400000"/>
            </a:ln>
            <a:effectLst>
              <a:outerShdw sx="100000" sy="100000" kx="0" ky="0" algn="tl" rotWithShape="1" blurRad="50800" dist="38100" dir="5520000">
                <a:srgbClr val="000000">
                  <a:alpha val="50000"/>
                </a:srgbClr>
              </a:outerShdw>
            </a:effectLst>
          </c:spPr>
          <c:marker>
            <c:symbol val="none"/>
            <c:size val="6"/>
            <c:spPr>
              <a:noFill/>
              <a:ln w="76200" cap="flat">
                <a:solidFill>
                  <a:srgbClr val="0465BF"/>
                </a:solidFill>
                <a:prstDash val="solid"/>
                <a:miter lim="400000"/>
              </a:ln>
              <a:effectLst/>
            </c:spPr>
          </c:marker>
          <c:dLbls>
            <c:numFmt formatCode="General"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ctr"/>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0"/>
                <c:pt idx="2">
                  <c:v>1.264167</c:v>
                </c:pt>
                <c:pt idx="3">
                  <c:v>1.385284</c:v>
                </c:pt>
                <c:pt idx="4">
                  <c:v>1.543976</c:v>
                </c:pt>
                <c:pt idx="5">
                  <c:v>1.561073</c:v>
                </c:pt>
                <c:pt idx="6">
                  <c:v>1.521052</c:v>
                </c:pt>
                <c:pt idx="7">
                  <c:v>1.472478</c:v>
                </c:pt>
                <c:pt idx="8">
                  <c:v>1.607541</c:v>
                </c:pt>
                <c:pt idx="9">
                  <c:v>1.535971</c:v>
                </c:pt>
                <c:pt idx="10">
                  <c:v>1.436909</c:v>
                </c:pt>
                <c:pt idx="11">
                  <c:v>1.331127</c:v>
                </c:pt>
              </c:numCache>
            </c:numRef>
          </c:val>
          <c:smooth val="1"/>
        </c:ser>
        <c:marker val="1"/>
        <c:axId val="0"/>
        <c:axId val="1"/>
      </c:lineChart>
      <c:catAx>
        <c:axId val="0"/>
        <c:scaling>
          <c:orientation val="minMax"/>
        </c:scaling>
        <c:delete val="0"/>
        <c:axPos val="b"/>
        <c:numFmt formatCode="General" sourceLinked="0"/>
        <c:majorTickMark val="none"/>
        <c:minorTickMark val="none"/>
        <c:tickLblPos val="none"/>
        <c:spPr>
          <a:ln w="12700" cap="flat">
            <a:noFill/>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0.85"/>
        <c:minorUnit val="0.425"/>
      </c:valAx>
      <c:spPr>
        <a:noFill/>
        <a:ln w="12700" cap="flat">
          <a:noFill/>
          <a:miter lim="400000"/>
        </a:ln>
        <a:effectLst/>
      </c:spPr>
    </c:plotArea>
    <c:legend>
      <c:legendPos val="t"/>
      <c:layout>
        <c:manualLayout>
          <c:xMode val="edge"/>
          <c:yMode val="edge"/>
          <c:x val="0.755995"/>
          <c:y val="0.005"/>
          <c:w val="0.187882"/>
          <c:h val="0.0513208"/>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09898"/>
          <c:y val="0.714563"/>
          <c:w val="0.916425"/>
          <c:h val="0.252021"/>
        </c:manualLayout>
      </c:layout>
      <c:lineChart>
        <c:grouping val="standard"/>
        <c:varyColors val="0"/>
        <c:ser>
          <c:idx val="0"/>
          <c:order val="0"/>
          <c:tx>
            <c:strRef>
              <c:f>Sheet1!$A$2</c:f>
              <c:strCache>
                <c:pt idx="0">
                  <c:v>Lutheran ULCA</c:v>
                </c:pt>
              </c:strCache>
            </c:strRef>
          </c:tx>
          <c:spPr>
            <a:noFill/>
            <a:ln w="76200" cap="flat">
              <a:solidFill>
                <a:srgbClr val="FFF76B"/>
              </a:solidFill>
              <a:prstDash val="solid"/>
              <a:miter lim="400000"/>
            </a:ln>
            <a:effectLst>
              <a:outerShdw sx="100000" sy="100000" kx="0" ky="0" algn="tl" rotWithShape="1" blurRad="50800" dist="38100" dir="5520000">
                <a:srgbClr val="000000">
                  <a:alpha val="50000"/>
                </a:srgbClr>
              </a:outerShdw>
            </a:effectLst>
          </c:spPr>
          <c:marker>
            <c:symbol val="none"/>
            <c:size val="6"/>
            <c:spPr>
              <a:noFill/>
              <a:ln w="76200" cap="flat">
                <a:solidFill>
                  <a:srgbClr val="0465BF"/>
                </a:solidFill>
                <a:prstDash val="solid"/>
                <a:miter lim="400000"/>
              </a:ln>
              <a:effectLst/>
            </c:spPr>
          </c:marker>
          <c:dLbls>
            <c:numFmt formatCode="General"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8"/>
                <c:pt idx="2">
                  <c:v>0.850440</c:v>
                </c:pt>
                <c:pt idx="3">
                  <c:v>0.962461</c:v>
                </c:pt>
                <c:pt idx="4">
                  <c:v>1.709290</c:v>
                </c:pt>
                <c:pt idx="5">
                  <c:v>1.962256</c:v>
                </c:pt>
                <c:pt idx="6">
                  <c:v>2.385224</c:v>
                </c:pt>
                <c:pt idx="7">
                  <c:v>3.106844</c:v>
                </c:pt>
                <c:pt idx="8">
                  <c:v>2.923260</c:v>
                </c:pt>
                <c:pt idx="9">
                  <c:v>2.319443</c:v>
                </c:pt>
              </c:numCache>
            </c:numRef>
          </c:val>
          <c:smooth val="1"/>
        </c:ser>
        <c:ser>
          <c:idx val="1"/>
          <c:order val="1"/>
          <c:tx>
            <c:strRef>
              <c:f>Sheet1!$A$3</c:f>
              <c:strCache>
                <c:pt idx="0">
                  <c:v>Lutheran MS</c:v>
                </c:pt>
              </c:strCache>
            </c:strRef>
          </c:tx>
          <c:spPr>
            <a:noFill/>
            <a:ln w="76200" cap="flat">
              <a:solidFill>
                <a:srgbClr val="009822"/>
              </a:solidFill>
              <a:prstDash val="solid"/>
              <a:miter lim="400000"/>
            </a:ln>
            <a:effectLst>
              <a:outerShdw sx="100000" sy="100000" kx="0" ky="0" algn="tl" rotWithShape="1" blurRad="50800" dist="38100" dir="5520000">
                <a:srgbClr val="000000">
                  <a:alpha val="50000"/>
                </a:srgbClr>
              </a:outerShdw>
            </a:effectLst>
          </c:spPr>
          <c:marker>
            <c:symbol val="none"/>
            <c:size val="6"/>
            <c:spPr>
              <a:noFill/>
              <a:ln w="76200" cap="flat">
                <a:solidFill>
                  <a:srgbClr val="009822"/>
                </a:solidFill>
                <a:prstDash val="solid"/>
                <a:miter lim="400000"/>
              </a:ln>
              <a:effectLst/>
            </c:spPr>
          </c:marker>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Sheet1!$B$3:$M$3</c:f>
              <c:numCache>
                <c:ptCount val="10"/>
                <c:pt idx="2">
                  <c:v>0.628695</c:v>
                </c:pt>
                <c:pt idx="3">
                  <c:v>1.000000</c:v>
                </c:pt>
                <c:pt idx="4">
                  <c:v>1.200000</c:v>
                </c:pt>
                <c:pt idx="5">
                  <c:v>1.674000</c:v>
                </c:pt>
                <c:pt idx="6">
                  <c:v>2.391000</c:v>
                </c:pt>
                <c:pt idx="7">
                  <c:v>2.788000</c:v>
                </c:pt>
                <c:pt idx="8">
                  <c:v>2.625000</c:v>
                </c:pt>
                <c:pt idx="9">
                  <c:v>2.602000</c:v>
                </c:pt>
                <c:pt idx="10">
                  <c:v>2.554000</c:v>
                </c:pt>
                <c:pt idx="11">
                  <c:v>2.000000</c:v>
                </c:pt>
              </c:numCache>
            </c:numRef>
          </c:val>
          <c:smooth val="0"/>
        </c:ser>
        <c:marker val="1"/>
        <c:axId val="0"/>
        <c:axId val="1"/>
      </c:lineChart>
      <c:catAx>
        <c:axId val="0"/>
        <c:scaling>
          <c:orientation val="minMax"/>
        </c:scaling>
        <c:delete val="0"/>
        <c:axPos val="b"/>
        <c:numFmt formatCode="General" sourceLinked="0"/>
        <c:majorTickMark val="none"/>
        <c:minorTickMark val="none"/>
        <c:tickLblPos val="none"/>
        <c:spPr>
          <a:ln w="12700" cap="flat">
            <a:noFill/>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numFmt formatCode="General" sourceLinked="1"/>
        <c:majorTickMark val="none"/>
        <c:minorTickMark val="none"/>
        <c:tickLblPos val="none"/>
        <c:spPr>
          <a:ln w="12700" cap="flat">
            <a:noFill/>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1"/>
        <c:minorUnit val="0.5"/>
      </c:valAx>
      <c:spPr>
        <a:noFill/>
        <a:ln w="12700" cap="flat">
          <a:noFill/>
          <a:miter lim="400000"/>
        </a:ln>
        <a:effectLst/>
      </c:spPr>
    </c:plotArea>
    <c:legend>
      <c:legendPos val="t"/>
      <c:layout>
        <c:manualLayout>
          <c:xMode val="edge"/>
          <c:yMode val="edge"/>
          <c:x val="0.713897"/>
          <c:y val="0.005"/>
          <c:w val="0.286103"/>
          <c:h val="0.119019"/>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2356"/>
          <c:y val="0.0533338"/>
          <c:w val="0.859752"/>
          <c:h val="0.880841"/>
        </c:manualLayout>
      </c:layout>
      <c:lineChart>
        <c:grouping val="standard"/>
        <c:varyColors val="0"/>
        <c:ser>
          <c:idx val="0"/>
          <c:order val="0"/>
          <c:tx>
            <c:strRef>
              <c:f>Sheet1!$A$2</c:f>
              <c:strCache>
                <c:pt idx="0">
                  <c:v>All Volunteer Groups</c:v>
                </c:pt>
              </c:strCache>
            </c:strRef>
          </c:tx>
          <c:spPr>
            <a:noFill/>
            <a:ln w="254000" cap="flat">
              <a:solidFill>
                <a:srgbClr val="96D35F"/>
              </a:solidFill>
              <a:prstDash val="solid"/>
              <a:miter lim="400000"/>
            </a:ln>
            <a:effectLst>
              <a:outerShdw sx="100000" sy="100000" kx="0" ky="0" algn="tl" rotWithShape="1" blurRad="114300" dist="88900" dir="5520000">
                <a:srgbClr val="000000">
                  <a:alpha val="50000"/>
                </a:srgbClr>
              </a:outerShdw>
            </a:effectLst>
          </c:spPr>
          <c:marker>
            <c:symbol val="none"/>
            <c:size val="6"/>
            <c:spPr>
              <a:noFill/>
              <a:ln w="76200" cap="flat">
                <a:solidFill>
                  <a:srgbClr val="0465BF"/>
                </a:solidFill>
                <a:prstDash val="solid"/>
                <a:miter lim="400000"/>
              </a:ln>
              <a:effectLst/>
            </c:spPr>
          </c:marker>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1.400000</c:v>
                </c:pt>
                <c:pt idx="1">
                  <c:v>1.700000</c:v>
                </c:pt>
                <c:pt idx="2">
                  <c:v>2.100000</c:v>
                </c:pt>
                <c:pt idx="3">
                  <c:v>1.700000</c:v>
                </c:pt>
                <c:pt idx="4">
                  <c:v>2.400000</c:v>
                </c:pt>
                <c:pt idx="5">
                  <c:v>2.600000</c:v>
                </c:pt>
                <c:pt idx="6">
                  <c:v>4.500000</c:v>
                </c:pt>
                <c:pt idx="7">
                  <c:v>4.200000</c:v>
                </c:pt>
                <c:pt idx="8">
                  <c:v>3.500000</c:v>
                </c:pt>
                <c:pt idx="9">
                  <c:v>2.900000</c:v>
                </c:pt>
                <c:pt idx="10">
                  <c:v>2.300000</c:v>
                </c:pt>
                <c:pt idx="11">
                  <c:v>2.000000</c:v>
                </c:pt>
              </c:numCache>
            </c:numRef>
          </c:val>
          <c:smooth val="1"/>
        </c:ser>
        <c:marker val="1"/>
        <c:axId val="0"/>
        <c:axId val="1"/>
      </c:lineChart>
      <c:catAx>
        <c:axId val="0"/>
        <c:scaling>
          <c:orientation val="minMax"/>
        </c:scaling>
        <c:delete val="0"/>
        <c:axPos val="b"/>
        <c:numFmt formatCode="General" sourceLinked="0"/>
        <c:majorTickMark val="none"/>
        <c:minorTickMark val="none"/>
        <c:tickLblPos val="none"/>
        <c:spPr>
          <a:ln w="12700" cap="flat">
            <a:solidFill>
              <a:srgbClr val="FFFFFF"/>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numFmt formatCode="General" sourceLinked="1"/>
        <c:majorTickMark val="none"/>
        <c:minorTickMark val="none"/>
        <c:tickLblPos val="none"/>
        <c:spPr>
          <a:ln w="12700" cap="flat">
            <a:no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1.25"/>
        <c:minorUnit val="0.625"/>
      </c:valAx>
      <c:spPr>
        <a:noFill/>
        <a:ln w="12700" cap="flat">
          <a:noFill/>
          <a:miter lim="400000"/>
        </a:ln>
        <a:effectLst/>
      </c:spPr>
    </c:plotArea>
    <c:legend>
      <c:legendPos val="r"/>
      <c:layout>
        <c:manualLayout>
          <c:xMode val="edge"/>
          <c:yMode val="edge"/>
          <c:x val="0.674831"/>
          <c:y val="0.0704768"/>
          <c:w val="0.325169"/>
          <c:h val="0.0696433"/>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897058"/>
          <c:y val="0.0533338"/>
          <c:w val="0.887741"/>
          <c:h val="0.880841"/>
        </c:manualLayout>
      </c:layout>
      <c:lineChart>
        <c:grouping val="standard"/>
        <c:varyColors val="0"/>
        <c:ser>
          <c:idx val="0"/>
          <c:order val="0"/>
          <c:tx>
            <c:strRef>
              <c:f>Sheet1!$A$2</c:f>
              <c:strCache>
                <c:pt idx="0">
                  <c:v>Baseball</c:v>
                </c:pt>
              </c:strCache>
            </c:strRef>
          </c:tx>
          <c:spPr>
            <a:noFill/>
            <a:ln w="254000" cap="flat">
              <a:solidFill>
                <a:srgbClr val="BC8027"/>
              </a:solidFill>
              <a:prstDash val="solid"/>
              <a:miter lim="400000"/>
            </a:ln>
            <a:effectLst>
              <a:outerShdw sx="100000" sy="100000" kx="0" ky="0" algn="tl" rotWithShape="1" blurRad="114300" dist="88900" dir="5520000">
                <a:srgbClr val="000000">
                  <a:alpha val="50000"/>
                </a:srgbClr>
              </a:outerShdw>
            </a:effectLst>
          </c:spPr>
          <c:marker>
            <c:symbol val="none"/>
            <c:size val="6"/>
            <c:spPr>
              <a:noFill/>
              <a:ln w="76200" cap="flat">
                <a:solidFill>
                  <a:srgbClr val="0465BF"/>
                </a:solidFill>
                <a:prstDash val="solid"/>
                <a:miter lim="400000"/>
              </a:ln>
              <a:effectLst/>
            </c:spPr>
          </c:marker>
          <c:dLbls>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b"/>
            <c:showLegendKey val="0"/>
            <c:showVal val="0"/>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12"/>
                <c:pt idx="0">
                  <c:v>46.000000</c:v>
                </c:pt>
                <c:pt idx="1">
                  <c:v>51.000000</c:v>
                </c:pt>
                <c:pt idx="2">
                  <c:v>86.000000</c:v>
                </c:pt>
                <c:pt idx="3">
                  <c:v>76.000000</c:v>
                </c:pt>
                <c:pt idx="4">
                  <c:v>122.000000</c:v>
                </c:pt>
                <c:pt idx="5">
                  <c:v>154.000000</c:v>
                </c:pt>
                <c:pt idx="6">
                  <c:v>227.000000</c:v>
                </c:pt>
                <c:pt idx="7">
                  <c:v>329.000000</c:v>
                </c:pt>
                <c:pt idx="8">
                  <c:v>458.000000</c:v>
                </c:pt>
                <c:pt idx="9">
                  <c:v>600.000000</c:v>
                </c:pt>
                <c:pt idx="10">
                  <c:v>725.000000</c:v>
                </c:pt>
                <c:pt idx="11">
                  <c:v>700.000000</c:v>
                </c:pt>
              </c:numCache>
            </c:numRef>
          </c:val>
          <c:smooth val="1"/>
        </c:ser>
        <c:marker val="1"/>
        <c:axId val="0"/>
        <c:axId val="1"/>
      </c:lineChart>
      <c:catAx>
        <c:axId val="0"/>
        <c:scaling>
          <c:orientation val="minMax"/>
        </c:scaling>
        <c:delete val="0"/>
        <c:axPos val="b"/>
        <c:numFmt formatCode="General" sourceLinked="0"/>
        <c:majorTickMark val="none"/>
        <c:minorTickMark val="none"/>
        <c:tickLblPos val="none"/>
        <c:spPr>
          <a:ln w="12700" cap="flat">
            <a:solidFill>
              <a:srgbClr val="FFFFFF"/>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scaling>
        <c:delete val="0"/>
        <c:axPos val="l"/>
        <c:numFmt formatCode="General" sourceLinked="1"/>
        <c:majorTickMark val="none"/>
        <c:minorTickMark val="none"/>
        <c:tickLblPos val="none"/>
        <c:spPr>
          <a:ln w="12700" cap="flat">
            <a:no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200"/>
        <c:minorUnit val="100"/>
      </c:valAx>
      <c:spPr>
        <a:noFill/>
        <a:ln w="12700" cap="flat">
          <a:noFill/>
          <a:miter lim="400000"/>
        </a:ln>
        <a:effectLst/>
      </c:spPr>
    </c:plotArea>
    <c:legend>
      <c:legendPos val="r"/>
      <c:layout>
        <c:manualLayout>
          <c:xMode val="edge"/>
          <c:yMode val="edge"/>
          <c:x val="0.005"/>
          <c:y val="0.0714292"/>
          <c:w val="0.335755"/>
          <c:h val="0.0696433"/>
        </c:manualLayout>
      </c:layout>
      <c:overlay val="1"/>
      <c:spPr>
        <a:noFill/>
        <a:ln w="12700" cap="flat">
          <a:noFill/>
          <a:miter lim="400000"/>
        </a:ln>
        <a:effectLst/>
      </c:spPr>
      <c:txPr>
        <a:bodyPr/>
        <a:lstStyle/>
        <a:p>
          <a:pPr lvl="0">
            <a:defRPr b="0" i="0" strike="noStrike" sz="2600" u="none">
              <a:solidFill>
                <a:srgbClr val="FFFFFF"/>
              </a:solidFill>
              <a:effectLst/>
              <a:latin typeface="Gill Sans"/>
            </a:defRPr>
          </a:pPr>
        </a:p>
      </c:txPr>
    </c:legend>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283237"/>
          <c:y val="0.0580574"/>
          <c:w val="0.943353"/>
          <c:h val="0.84592"/>
        </c:manualLayout>
      </c:layout>
      <c:lineChart>
        <c:grouping val="standard"/>
        <c:varyColors val="0"/>
        <c:ser>
          <c:idx val="0"/>
          <c:order val="0"/>
          <c:tx>
            <c:strRef>
              <c:f>Sheet1!$A$2</c:f>
              <c:strCache/>
            </c:strRef>
          </c:tx>
          <c:spPr>
            <a:solidFill>
              <a:srgbClr val="FFFFFF"/>
            </a:solidFill>
            <a:ln w="76200" cap="flat">
              <a:solidFill>
                <a:srgbClr val="7B219F"/>
              </a:solidFill>
              <a:prstDash val="solid"/>
              <a:miter lim="400000"/>
            </a:ln>
            <a:effectLst>
              <a:outerShdw sx="100000" sy="100000" kx="0" ky="0" algn="tl" rotWithShape="1" blurRad="127000" dist="76200" dir="2700000">
                <a:srgbClr val="000000">
                  <a:alpha val="75000"/>
                </a:srgbClr>
              </a:outerShdw>
            </a:effectLst>
          </c:spPr>
          <c:marker>
            <c:symbol val="none"/>
            <c:size val="6"/>
            <c:spPr>
              <a:solidFill>
                <a:srgbClr val="FFFFFF"/>
              </a:solidFill>
              <a:ln w="76200" cap="flat">
                <a:solidFill>
                  <a:srgbClr val="0465BF"/>
                </a:solidFill>
                <a:prstDash val="solid"/>
                <a:miter lim="400000"/>
              </a:ln>
              <a:effectLst/>
            </c:spPr>
          </c:marker>
          <c:dLbls>
            <c:numFmt formatCode="#.#" sourceLinked="0"/>
            <c:txPr>
              <a:bodyPr/>
              <a:lstStyle/>
              <a:p>
                <a:pPr lvl="0">
                  <a:defRPr b="0" i="0" strike="noStrike" sz="2000" u="none">
                    <a:solidFill>
                      <a:srgbClr val="FFFFFF"/>
                    </a:solidFill>
                    <a:effectLst>
                      <a:outerShdw sx="100000" sy="100000" kx="0" ky="0" algn="b" rotWithShape="0" blurRad="0" dist="38100" dir="2700000">
                        <a:srgbClr val="000000"/>
                      </a:outerShdw>
                    </a:effectLst>
                    <a:latin typeface="Gill Sans"/>
                  </a:defRPr>
                </a:pPr>
                <a:r>
                  <a:rPr b="0" i="0" strike="noStrike" sz="2000" u="none">
                    <a:solidFill>
                      <a:srgbClr val="FFFFFF"/>
                    </a:solidFill>
                    <a:effectLst>
                      <a:outerShdw sx="100000" sy="100000" kx="0" ky="0" algn="b" rotWithShape="0" blurRad="0" dist="38100" dir="2700000">
                        <a:srgbClr val="000000"/>
                      </a:outerShdw>
                    </a:effectLst>
                    <a:latin typeface="Gill Sans"/>
                  </a:rPr>
                  <a:t/>
                </a:r>
              </a:p>
            </c:txPr>
            <c:dLblPos val="t"/>
            <c:showLegendKey val="0"/>
            <c:showVal val="1"/>
            <c:showCatName val="0"/>
            <c:showSerName val="0"/>
            <c:showPercent val="0"/>
            <c:showBubbleSize val="0"/>
            <c:showLeaderLines val="0"/>
          </c:dLbls>
          <c:cat>
            <c:strRef>
              <c:f>Sheet1!$B$1:$M$1</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Sheet1!$B$2:$M$2</c:f>
              <c:numCache>
                <c:ptCount val="0"/>
              </c:numCache>
            </c:numRef>
          </c:val>
          <c:smooth val="1"/>
        </c:ser>
        <c:marker val="1"/>
        <c:axId val="0"/>
        <c:axId val="1"/>
      </c:lineChart>
      <c:catAx>
        <c:axId val="0"/>
        <c:scaling>
          <c:orientation val="minMax"/>
        </c:scaling>
        <c:delete val="0"/>
        <c:axPos val="b"/>
        <c:numFmt formatCode="General" sourceLinked="0"/>
        <c:majorTickMark val="none"/>
        <c:minorTickMark val="none"/>
        <c:tickLblPos val="low"/>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1"/>
        <c:crosses val="autoZero"/>
        <c:auto val="1"/>
        <c:lblAlgn val="ctr"/>
        <c:noMultiLvlLbl val="1"/>
      </c:catAx>
      <c:valAx>
        <c:axId val="1"/>
        <c:scaling>
          <c:orientation val="minMax"/>
          <c:max val="12"/>
        </c:scaling>
        <c:delete val="0"/>
        <c:axPos val="l"/>
        <c:numFmt formatCode="#,##0&quot; M&quot;" sourceLinked="0"/>
        <c:majorTickMark val="none"/>
        <c:minorTickMark val="none"/>
        <c:tickLblPos val="none"/>
        <c:spPr>
          <a:ln w="12700" cap="flat">
            <a:solidFill>
              <a:srgbClr val="000000">
                <a:alpha val="0"/>
              </a:srgbClr>
            </a:solidFill>
            <a:prstDash val="solid"/>
            <a:miter lim="400000"/>
          </a:ln>
        </c:spPr>
        <c:txPr>
          <a:bodyPr rot="0"/>
          <a:lstStyle/>
          <a:p>
            <a:pPr lvl="0">
              <a:defRPr b="0" i="0" strike="noStrike" sz="2400" u="none">
                <a:solidFill>
                  <a:srgbClr val="FFFFFF"/>
                </a:solidFill>
                <a:effectLst/>
                <a:latin typeface="Gill Sans"/>
              </a:defRPr>
            </a:pPr>
          </a:p>
        </c:txPr>
        <c:crossAx val="0"/>
        <c:crosses val="autoZero"/>
        <c:crossBetween val="midCat"/>
        <c:majorUnit val="2"/>
        <c:minorUnit val="1"/>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lvl="0"/>
          </a:p>
        </p:txBody>
      </p:sp>
      <p:sp>
        <p:nvSpPr>
          <p:cNvPr id="61" name="Shape 6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 Id="rId3" Type="http://schemas.openxmlformats.org/officeDocument/2006/relationships/hyperlink" Target="http://www.thearda.com/Denoms/Families/Trees/familytree_presbyterian.asp" TargetMode="External"/><Relationship Id="rId4" Type="http://schemas.openxmlformats.org/officeDocument/2006/relationships/hyperlink" Target="mailto:dr.kevinyoho@pbynewark.org" TargetMode="Externa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 Id="rId3" Type="http://schemas.openxmlformats.org/officeDocument/2006/relationships/hyperlink" Target="http://www.thearda.com/Denoms/Families/Trees/familytree_presbyterian.asp" TargetMode="External"/><Relationship Id="rId4" Type="http://schemas.openxmlformats.org/officeDocument/2006/relationships/hyperlink" Target="http://www.bowlingalone.com/data.php3" TargetMode="External"/><Relationship Id="rId5" Type="http://schemas.openxmlformats.org/officeDocument/2006/relationships/hyperlink" Target="http://socialcapital.wordpress.com/2011/10/27/gen-x-ers-increasingly-civicly-engaged/" TargetMode="External"/><Relationship Id="rId6" Type="http://schemas.openxmlformats.org/officeDocument/2006/relationships/hyperlink" Target="http://socialcapital.wordpress.com/author/socialcapital/" TargetMode="External"/><Relationship Id="rId7" Type="http://schemas.openxmlformats.org/officeDocument/2006/relationships/hyperlink" Target="http://socialcapital.wordpress.com/2011/10/27/gen-x-ers-increasingly-civicly-engaged/#comments" TargetMode="External"/><Relationship Id="rId8" Type="http://schemas.openxmlformats.org/officeDocument/2006/relationships/hyperlink" Target="http://lsay.org/index.html" TargetMode="External"/><Relationship Id="rId9" Type="http://schemas.openxmlformats.org/officeDocument/2006/relationships/hyperlink" Target="mailto:kevin@newarkpresbytery.org" TargetMode="Externa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 Id="rId3" Type="http://schemas.openxmlformats.org/officeDocument/2006/relationships/hyperlink" Target="http://www.thearda.com/Denoms/Families/Trees/familytree_presbyterian.asp" TargetMode="External"/><Relationship Id="rId4" Type="http://schemas.openxmlformats.org/officeDocument/2006/relationships/hyperlink" Target="http://www.bowlingalone.com/data.php3" TargetMode="External"/><Relationship Id="rId5" Type="http://schemas.openxmlformats.org/officeDocument/2006/relationships/hyperlink" Target="http://socialcapital.wordpress.com/2011/10/27/gen-x-ers-increasingly-civicly-engaged/" TargetMode="External"/><Relationship Id="rId6" Type="http://schemas.openxmlformats.org/officeDocument/2006/relationships/hyperlink" Target="http://socialcapital.wordpress.com/author/socialcapital/" TargetMode="External"/><Relationship Id="rId7" Type="http://schemas.openxmlformats.org/officeDocument/2006/relationships/hyperlink" Target="http://socialcapital.wordpress.com/2011/10/27/gen-x-ers-increasingly-civicly-engaged/#comments" TargetMode="External"/><Relationship Id="rId8" Type="http://schemas.openxmlformats.org/officeDocument/2006/relationships/hyperlink" Target="http://lsay.org/index.html" TargetMode="External"/><Relationship Id="rId9" Type="http://schemas.openxmlformats.org/officeDocument/2006/relationships/hyperlink" Target="mailto:kevin@newarkpresbytery.org"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40.xml.rels><?xml version="1.0" encoding="UTF-8" standalone="yes"?><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1.xml.rels><?xml version="1.0" encoding="UTF-8" standalone="yes"?><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 Id="rId3" Type="http://schemas.openxmlformats.org/officeDocument/2006/relationships/hyperlink" Target="http://www.thearda.com/Denoms/Families/Trees/familytree_presbyterian.asp" TargetMode="External"/><Relationship Id="rId4" Type="http://schemas.openxmlformats.org/officeDocument/2006/relationships/hyperlink" Target="http://www.bowlingalone.com/data.php3" TargetMode="External"/><Relationship Id="rId5" Type="http://schemas.openxmlformats.org/officeDocument/2006/relationships/hyperlink" Target="http://socialcapital.wordpress.com/2011/10/27/gen-x-ers-increasingly-civicly-engaged/" TargetMode="External"/><Relationship Id="rId6" Type="http://schemas.openxmlformats.org/officeDocument/2006/relationships/hyperlink" Target="http://socialcapital.wordpress.com/author/socialcapital/" TargetMode="External"/><Relationship Id="rId7" Type="http://schemas.openxmlformats.org/officeDocument/2006/relationships/hyperlink" Target="http://socialcapital.wordpress.com/2011/10/27/gen-x-ers-increasingly-civicly-engaged/#comments" TargetMode="External"/><Relationship Id="rId8" Type="http://schemas.openxmlformats.org/officeDocument/2006/relationships/hyperlink" Target="http://lsay.org/index.html" TargetMode="External"/><Relationship Id="rId9" Type="http://schemas.openxmlformats.org/officeDocument/2006/relationships/hyperlink" Target="mailto:kevin@newarkpresbytery.org" TargetMode="External"/></Relationships>

</file>

<file path=ppt/notesSlides/_rels/notesSlide42.xml.rels><?xml version="1.0" encoding="UTF-8" standalone="yes"?><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3.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4.xml.rels><?xml version="1.0" encoding="UTF-8" standalone="yes"?><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45.xml.rels><?xml version="1.0" encoding="UTF-8" standalone="yes"?><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 Id="rId3" Type="http://schemas.openxmlformats.org/officeDocument/2006/relationships/hyperlink" Target="http://www.hks.harvard.edu/ocpa/pdf/still%20bowling%20alone.pdf" TargetMode="External"/></Relationships>

</file>

<file path=ppt/notesSlides/_rels/notesSlide46.xml.rels><?xml version="1.0" encoding="UTF-8" standalone="yes"?><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47.xml.rels><?xml version="1.0" encoding="UTF-8" standalone="yes"?><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48.xml.rels><?xml version="1.0" encoding="UTF-8" standalone="yes"?><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49.xml.rels><?xml version="1.0" encoding="UTF-8" standalone="yes"?><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lvl="0"/>
          </a:p>
        </p:txBody>
      </p:sp>
      <p:sp>
        <p:nvSpPr>
          <p:cNvPr id="112" name="Shape 112"/>
          <p:cNvSpPr/>
          <p:nvPr>
            <p:ph type="body" sz="quarter" idx="1"/>
          </p:nvPr>
        </p:nvSpPr>
        <p:spPr>
          <a:prstGeom prst="rect">
            <a:avLst/>
          </a:prstGeom>
        </p:spPr>
        <p:txBody>
          <a:bodyPr/>
          <a:lstStyle/>
          <a:p>
            <a:pPr lvl="1" marL="889000" indent="-571500">
              <a:spcBef>
                <a:spcPts val="2400"/>
              </a:spcBef>
              <a:buSzPct val="100000"/>
              <a:buFont typeface="Lucida Grande"/>
              <a:buChar char="‣"/>
              <a:defRPr sz="1800"/>
            </a:pPr>
            <a:r>
              <a:rPr sz="1200">
                <a:latin typeface="Helvetica Neue"/>
                <a:ea typeface="Helvetica Neue"/>
                <a:cs typeface="Helvetica Neue"/>
                <a:sym typeface="Helvetica Neue"/>
              </a:rPr>
              <a:t>How do you measure ministry&gt; It's time to address our measurement system seriously. </a:t>
            </a:r>
            <a:endParaRPr sz="1200">
              <a:latin typeface="Helvetica Neue"/>
              <a:ea typeface="Helvetica Neue"/>
              <a:cs typeface="Helvetica Neue"/>
              <a:sym typeface="Helvetica Neue"/>
            </a:endParaRPr>
          </a:p>
          <a:p>
            <a:pPr lvl="1" marL="889000" indent="-571500">
              <a:spcBef>
                <a:spcPts val="2400"/>
              </a:spcBef>
              <a:buSzPct val="100000"/>
              <a:buFont typeface="Lucida Grande"/>
              <a:buChar char="‣"/>
              <a:defRPr sz="1800"/>
            </a:pPr>
            <a:r>
              <a:rPr sz="1200">
                <a:latin typeface="Helvetica Neue"/>
                <a:ea typeface="Helvetica Neue"/>
                <a:cs typeface="Helvetica Neue"/>
                <a:sym typeface="Helvetica Neue"/>
              </a:rPr>
              <a:t>What you we pay attention to? What do we value the most? In what ways have we grown? How have we changed? What have we learned?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lvl="0"/>
          </a:p>
        </p:txBody>
      </p:sp>
      <p:sp>
        <p:nvSpPr>
          <p:cNvPr id="157" name="Shape 157"/>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Comprehensive health care was Jesus’ idea.</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9:11    	He replied, “The man they call Jesus made some mud and put it on my eyes. He told me to go to Siloam and wash. So I went and washed, and then I could see.” </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22 His parents said this because they were afraid of the Jews, for already the Jews had decided that anyone who acknowledged that Jesus was the Christ would be put out of the synagogue. </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9:34    	To this they replied, “You were steeped in sin at birth; how dare you lecture us!” And they threw him 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lvl="0"/>
          </a:p>
        </p:txBody>
      </p:sp>
      <p:sp>
        <p:nvSpPr>
          <p:cNvPr id="162" name="Shape 16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With Jesus, there’s life after death.</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11:43    	When he had said this, Jesus called in a loud voice, “Lazarus, come out!” 44 The dead man came out, his hands and feet wrapped with strips of linen, and a cloth around his face.</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 	Jesus said to them, “Take off the grave clothes and let him go.”</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47 Then the chief priests and the Pharisees called a meeting of the Sanhedrin.</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 	“What are we accomplishing?” they asked. “Here is this man performing many miraculous signs.  48 If we let him go on like this, everyone will believe in him, and then the Romans will come and take away both our place and our nation.” </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11:49    	Then one of them, named Caiaphas, who was high priest that year, spoke up, “You know nothing at all!  50 You do not realize that it is better for you that one man die for the people than that the whole nation perish.” </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11:51    	He did not say this on his own, but as high priest that year he prophesied that Jesus would die for the Jewish nation,  52 and not only for that nation but also for the scattered children of God, to bring them together and make them one.  53 So from that day on they plotted to take his life.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lvl="0"/>
          </a:p>
        </p:txBody>
      </p:sp>
      <p:sp>
        <p:nvSpPr>
          <p:cNvPr id="167" name="Shape 167"/>
          <p:cNvSpPr/>
          <p:nvPr>
            <p:ph type="body" sz="quarter" idx="1"/>
          </p:nvPr>
        </p:nvSpPr>
        <p:spPr>
          <a:prstGeom prst="rect">
            <a:avLst/>
          </a:prstGeom>
        </p:spPr>
        <p:txBody>
          <a:bodyPr/>
          <a:lstStyle>
            <a:lvl1pPr defTabSz="457200">
              <a:lnSpc>
                <a:spcPct val="125000"/>
              </a:lnSpc>
              <a:defRPr sz="2400">
                <a:latin typeface="Avenir Book"/>
                <a:ea typeface="Avenir Book"/>
                <a:cs typeface="Avenir Book"/>
                <a:sym typeface="Avenir Book"/>
              </a:defRPr>
            </a:lvl1pPr>
          </a:lstStyle>
          <a:p>
            <a:pPr lvl="0">
              <a:defRPr sz="1800"/>
            </a:pPr>
            <a:r>
              <a:rPr sz="2400"/>
              <a:t>Jesus invests his time with people. Works. Prays. Prays for 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lvl1pPr defTabSz="457200">
              <a:lnSpc>
                <a:spcPct val="125000"/>
              </a:lnSpc>
              <a:defRPr sz="2400">
                <a:latin typeface="Avenir Book"/>
                <a:ea typeface="Avenir Book"/>
                <a:cs typeface="Avenir Book"/>
                <a:sym typeface="Avenir Book"/>
              </a:defRPr>
            </a:lvl1pPr>
          </a:lstStyle>
          <a:p>
            <a:pPr lvl="0">
              <a:defRPr sz="1800"/>
            </a:pPr>
            <a:r>
              <a:rPr sz="2400"/>
              <a:t>The whole world has gone after Jesus. Heads to Jerusalem on purpose to die on a cross for us. This is why what those who say they follow Jesus matters so much. Is what we focus on congruent with the fact of the resurrection?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lvl="0"/>
          </a:p>
        </p:txBody>
      </p:sp>
      <p:sp>
        <p:nvSpPr>
          <p:cNvPr id="177" name="Shape 177"/>
          <p:cNvSpPr/>
          <p:nvPr>
            <p:ph type="body" sz="quarter" idx="1"/>
          </p:nvPr>
        </p:nvSpPr>
        <p:spPr>
          <a:prstGeom prst="rect">
            <a:avLst/>
          </a:prstGeom>
        </p:spPr>
        <p:txBody>
          <a:bodyPr/>
          <a:lstStyle>
            <a:lvl1pPr defTabSz="457200">
              <a:lnSpc>
                <a:spcPct val="125000"/>
              </a:lnSpc>
              <a:defRPr sz="2400">
                <a:latin typeface="Avenir Book"/>
                <a:ea typeface="Avenir Book"/>
                <a:cs typeface="Avenir Book"/>
                <a:sym typeface="Avenir Book"/>
              </a:defRPr>
            </a:lvl1pPr>
          </a:lstStyle>
          <a:p>
            <a:pPr lvl="0">
              <a:defRPr sz="1800"/>
            </a:pPr>
            <a:r>
              <a:rPr sz="2400"/>
              <a:t>Both Judas and Peter made some bad mistakes. Judas thoguht there was no hope for him. There is hope Judas. Meet Peter. Faithlessness is restored by the risen Christ.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lvl="0"/>
          </a:p>
        </p:txBody>
      </p:sp>
      <p:sp>
        <p:nvSpPr>
          <p:cNvPr id="182" name="Shape 18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The church needs disruption to be renewed.</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Jesus completely disrupted what was not working, beyond repair, and unacceptable, to give life in abundance. Self-serving devotees of entrenched, incumbent leadership were targeted for transformational change. Instead of sustaining equilibrium, Jesus disrupted life on a grand scale.</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That has become increasingly important to me.</a:t>
            </a:r>
            <a:endParaRPr sz="2400">
              <a:latin typeface="Avenir Book"/>
              <a:ea typeface="Avenir Book"/>
              <a:cs typeface="Avenir Book"/>
              <a:sym typeface="Avenir Book"/>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lvl="0"/>
          </a:p>
        </p:txBody>
      </p:sp>
      <p:sp>
        <p:nvSpPr>
          <p:cNvPr id="188" name="Shape 188"/>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For God so loved the... right. Not the church.</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The first rule of Bible Club is to always talk about Jesus in the world.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lvl="0"/>
          </a:p>
        </p:txBody>
      </p:sp>
      <p:sp>
        <p:nvSpPr>
          <p:cNvPr id="196" name="Shape 196"/>
          <p:cNvSpPr/>
          <p:nvPr>
            <p:ph type="body" sz="quarter" idx="1"/>
          </p:nvPr>
        </p:nvSpPr>
        <p:spPr>
          <a:prstGeom prst="rect">
            <a:avLst/>
          </a:prstGeom>
        </p:spPr>
        <p:txBody>
          <a:bodyPr/>
          <a:lstStyle>
            <a:lvl1pPr>
              <a:defRPr sz="1400">
                <a:latin typeface="Helvetica"/>
                <a:ea typeface="Helvetica"/>
                <a:cs typeface="Helvetica"/>
                <a:sym typeface="Helvetica"/>
              </a:defRPr>
            </a:lvl1pPr>
          </a:lstStyle>
          <a:p>
            <a:pPr lvl="0">
              <a:defRPr sz="1800"/>
            </a:pPr>
            <a:r>
              <a:rPr sz="1400"/>
              <a:t>For the church, our scorecards show what really important to us. We can’t be renewed if we are focused on the unimportant indicators. They can be proxies for the important.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lvl="0"/>
          </a:p>
        </p:txBody>
      </p:sp>
      <p:sp>
        <p:nvSpPr>
          <p:cNvPr id="200" name="Shape 200"/>
          <p:cNvSpPr/>
          <p:nvPr>
            <p:ph type="body" sz="quarter" idx="1"/>
          </p:nvPr>
        </p:nvSpPr>
        <p:spPr>
          <a:prstGeom prst="rect">
            <a:avLst/>
          </a:prstGeom>
        </p:spPr>
        <p:txBody>
          <a:bodyPr/>
          <a:lstStyle>
            <a:lvl1pPr>
              <a:defRPr sz="1400">
                <a:latin typeface="Helvetica"/>
                <a:ea typeface="Helvetica"/>
                <a:cs typeface="Helvetica"/>
                <a:sym typeface="Helvetica"/>
              </a:defRPr>
            </a:lvl1pPr>
          </a:lstStyle>
          <a:p>
            <a:pPr lvl="0">
              <a:defRPr sz="1800"/>
            </a:pPr>
            <a:r>
              <a:rPr sz="1400"/>
              <a:t>Follow the money. If we want to measure the value of a person, or a family, or a business, or a church, we must measure the value creation and take into account the benefits perceived by all stakeholders, not just equity holders.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lvl="0"/>
          </a:p>
        </p:txBody>
      </p:sp>
      <p:sp>
        <p:nvSpPr>
          <p:cNvPr id="204" name="Shape 204"/>
          <p:cNvSpPr/>
          <p:nvPr>
            <p:ph type="body" sz="quarter" idx="1"/>
          </p:nvPr>
        </p:nvSpPr>
        <p:spPr>
          <a:prstGeom prst="rect">
            <a:avLst/>
          </a:prstGeom>
        </p:spPr>
        <p:txBody>
          <a:bodyPr/>
          <a:lstStyle/>
          <a:p>
            <a:pPr lvl="0">
              <a:defRPr sz="1800"/>
            </a:pPr>
            <a:r>
              <a:rPr sz="1400">
                <a:latin typeface="Helvetica"/>
                <a:ea typeface="Helvetica"/>
                <a:cs typeface="Helvetica"/>
                <a:sym typeface="Helvetica"/>
              </a:rPr>
              <a:t>Is your church</a:t>
            </a:r>
            <a:endParaRPr sz="1400">
              <a:latin typeface="Helvetica"/>
              <a:ea typeface="Helvetica"/>
              <a:cs typeface="Helvetica"/>
              <a:sym typeface="Helvetica"/>
            </a:endParaRPr>
          </a:p>
          <a:p>
            <a:pPr lvl="0">
              <a:defRPr sz="1800"/>
            </a:pPr>
            <a:r>
              <a:rPr sz="1400">
                <a:latin typeface="Helvetica"/>
                <a:ea typeface="Helvetica"/>
                <a:cs typeface="Helvetica"/>
                <a:sym typeface="Helvetica"/>
              </a:rPr>
              <a:t>supported by</a:t>
            </a:r>
            <a:endParaRPr sz="1400">
              <a:latin typeface="Helvetica"/>
              <a:ea typeface="Helvetica"/>
              <a:cs typeface="Helvetica"/>
              <a:sym typeface="Helvetica"/>
            </a:endParaRPr>
          </a:p>
          <a:p>
            <a:pPr lvl="0">
              <a:defRPr sz="1800"/>
            </a:pPr>
            <a:r>
              <a:rPr sz="1400">
                <a:latin typeface="Helvetica"/>
                <a:ea typeface="Helvetica"/>
                <a:cs typeface="Helvetica"/>
                <a:sym typeface="Helvetica"/>
              </a:rPr>
              <a:t>the government?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Government support?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a:t>
            </a:r>
            <a:endParaRPr sz="1400">
              <a:latin typeface="Helvetica"/>
              <a:ea typeface="Helvetica"/>
              <a:cs typeface="Helvetica"/>
              <a:sym typeface="Helvetica"/>
            </a:endParaRPr>
          </a:p>
          <a:p>
            <a:pPr lvl="0">
              <a:defRPr sz="1800"/>
            </a:pPr>
            <a:r>
              <a:rPr sz="1400">
                <a:latin typeface="Helvetica"/>
                <a:ea typeface="Helvetica"/>
                <a:cs typeface="Helvetica"/>
                <a:sym typeface="Helvetica"/>
              </a:rPr>
              <a:t>Of course not.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Does your church pay property taxes?</a:t>
            </a:r>
            <a:endParaRPr sz="1400">
              <a:latin typeface="Helvetica"/>
              <a:ea typeface="Helvetica"/>
              <a:cs typeface="Helvetica"/>
              <a:sym typeface="Helvetica"/>
            </a:endParaRPr>
          </a:p>
          <a:p>
            <a:pPr lvl="0">
              <a:defRPr sz="1800"/>
            </a:pPr>
            <a:r>
              <a:rPr sz="1400">
                <a:latin typeface="Helvetica"/>
                <a:ea typeface="Helvetica"/>
                <a:cs typeface="Helvetica"/>
                <a:sym typeface="Helvetica"/>
              </a:rPr>
              <a:t>Property Taxes?</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Not at all.</a:t>
            </a:r>
            <a:endParaRPr sz="1400">
              <a:latin typeface="Helvetica"/>
              <a:ea typeface="Helvetica"/>
              <a:cs typeface="Helvetica"/>
              <a:sym typeface="Helvetica"/>
            </a:endParaRPr>
          </a:p>
          <a:p>
            <a:pPr lvl="0">
              <a:defRPr sz="1800"/>
            </a:pPr>
            <a:endParaRPr sz="1400">
              <a:latin typeface="Helvetica"/>
              <a:ea typeface="Helvetica"/>
              <a:cs typeface="Helvetica"/>
              <a:sym typeface="Helvet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lvl="0"/>
          </a:p>
        </p:txBody>
      </p:sp>
      <p:sp>
        <p:nvSpPr>
          <p:cNvPr id="117" name="Shape 117"/>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The word became flesh and moved into out neighborhood.</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1:14    	The Word became flesh and made his dwelling among us. We have seen his glory, the glory of the One and Only, who came from the Father, full of grace and truth.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lvl="0"/>
          </a:p>
        </p:txBody>
      </p:sp>
      <p:sp>
        <p:nvSpPr>
          <p:cNvPr id="208" name="Shape 208"/>
          <p:cNvSpPr/>
          <p:nvPr>
            <p:ph type="body" sz="quarter" idx="1"/>
          </p:nvPr>
        </p:nvSpPr>
        <p:spPr>
          <a:prstGeom prst="rect">
            <a:avLst/>
          </a:prstGeom>
        </p:spPr>
        <p:txBody>
          <a:bodyPr/>
          <a:lstStyle/>
          <a:p>
            <a:pPr lvl="0">
              <a:defRPr sz="1800"/>
            </a:pPr>
            <a:r>
              <a:rPr sz="1400">
                <a:latin typeface="Helvetica"/>
                <a:ea typeface="Helvetica"/>
                <a:cs typeface="Helvetica"/>
                <a:sym typeface="Helvetica"/>
              </a:rPr>
              <a:t>Is your church</a:t>
            </a:r>
            <a:endParaRPr sz="1400">
              <a:latin typeface="Helvetica"/>
              <a:ea typeface="Helvetica"/>
              <a:cs typeface="Helvetica"/>
              <a:sym typeface="Helvetica"/>
            </a:endParaRPr>
          </a:p>
          <a:p>
            <a:pPr lvl="0">
              <a:defRPr sz="1800"/>
            </a:pPr>
            <a:r>
              <a:rPr sz="1400">
                <a:latin typeface="Helvetica"/>
                <a:ea typeface="Helvetica"/>
                <a:cs typeface="Helvetica"/>
                <a:sym typeface="Helvetica"/>
              </a:rPr>
              <a:t>supported by</a:t>
            </a:r>
            <a:endParaRPr sz="1400">
              <a:latin typeface="Helvetica"/>
              <a:ea typeface="Helvetica"/>
              <a:cs typeface="Helvetica"/>
              <a:sym typeface="Helvetica"/>
            </a:endParaRPr>
          </a:p>
          <a:p>
            <a:pPr lvl="0">
              <a:defRPr sz="1800"/>
            </a:pPr>
            <a:r>
              <a:rPr sz="1400">
                <a:latin typeface="Helvetica"/>
                <a:ea typeface="Helvetica"/>
                <a:cs typeface="Helvetica"/>
                <a:sym typeface="Helvetica"/>
              </a:rPr>
              <a:t>the government?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Government support?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a:t>
            </a:r>
            <a:endParaRPr sz="1400">
              <a:latin typeface="Helvetica"/>
              <a:ea typeface="Helvetica"/>
              <a:cs typeface="Helvetica"/>
              <a:sym typeface="Helvetica"/>
            </a:endParaRPr>
          </a:p>
          <a:p>
            <a:pPr lvl="0">
              <a:defRPr sz="1800"/>
            </a:pPr>
            <a:r>
              <a:rPr sz="1400">
                <a:latin typeface="Helvetica"/>
                <a:ea typeface="Helvetica"/>
                <a:cs typeface="Helvetica"/>
                <a:sym typeface="Helvetica"/>
              </a:rPr>
              <a:t>Of course not.</a:t>
            </a:r>
            <a:endParaRPr sz="1400">
              <a:latin typeface="Helvetica"/>
              <a:ea typeface="Helvetica"/>
              <a:cs typeface="Helvetica"/>
              <a:sym typeface="Helvetica"/>
            </a:endParaRPr>
          </a:p>
          <a:p>
            <a:pPr lvl="0">
              <a:defRPr sz="1800"/>
            </a:pPr>
            <a:r>
              <a:rPr sz="1400">
                <a:latin typeface="Helvetica"/>
                <a:ea typeface="Helvetica"/>
                <a:cs typeface="Helvetica"/>
                <a:sym typeface="Helvetica"/>
              </a:rPr>
              <a:t>Does your church pay property taxes?</a:t>
            </a:r>
            <a:endParaRPr sz="1400">
              <a:latin typeface="Helvetica"/>
              <a:ea typeface="Helvetica"/>
              <a:cs typeface="Helvetica"/>
              <a:sym typeface="Helvetica"/>
            </a:endParaRPr>
          </a:p>
          <a:p>
            <a:pPr lvl="0">
              <a:defRPr sz="1800"/>
            </a:pPr>
            <a:r>
              <a:rPr sz="1400">
                <a:latin typeface="Helvetica"/>
                <a:ea typeface="Helvetica"/>
                <a:cs typeface="Helvetica"/>
                <a:sym typeface="Helvetica"/>
              </a:rPr>
              <a:t>Property Taxes?</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a:t>
            </a:r>
            <a:endParaRPr sz="1400">
              <a:latin typeface="Helvetica"/>
              <a:ea typeface="Helvetica"/>
              <a:cs typeface="Helvetica"/>
              <a:sym typeface="Helvetica"/>
            </a:endParaRPr>
          </a:p>
          <a:p>
            <a:pPr lvl="0">
              <a:defRPr sz="1800"/>
            </a:pPr>
            <a:r>
              <a:rPr sz="1400">
                <a:latin typeface="Helvetica"/>
                <a:ea typeface="Helvetica"/>
                <a:cs typeface="Helvetica"/>
                <a:sym typeface="Helvetica"/>
              </a:rPr>
              <a:t>Not at all.</a:t>
            </a:r>
            <a:endParaRPr sz="1400">
              <a:latin typeface="Helvetica"/>
              <a:ea typeface="Helvetica"/>
              <a:cs typeface="Helvetica"/>
              <a:sym typeface="Helvetica"/>
            </a:endParaRPr>
          </a:p>
          <a:p>
            <a:pPr lvl="0">
              <a:defRPr sz="1800"/>
            </a:pPr>
            <a:endParaRPr sz="1400">
              <a:latin typeface="Helvetica"/>
              <a:ea typeface="Helvetica"/>
              <a:cs typeface="Helvetica"/>
              <a:sym typeface="Helvetic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lvl="0"/>
          </a:p>
        </p:txBody>
      </p:sp>
      <p:sp>
        <p:nvSpPr>
          <p:cNvPr id="216" name="Shape 216"/>
          <p:cNvSpPr/>
          <p:nvPr>
            <p:ph type="body" sz="quarter" idx="1"/>
          </p:nvPr>
        </p:nvSpPr>
        <p:spPr>
          <a:prstGeom prst="rect">
            <a:avLst/>
          </a:prstGeom>
        </p:spPr>
        <p:txBody>
          <a:bodyPr/>
          <a:lstStyle/>
          <a:p>
            <a:pPr lvl="0">
              <a:defRPr sz="1800"/>
            </a:pPr>
            <a:r>
              <a:rPr sz="1400">
                <a:latin typeface="Helvetica"/>
                <a:ea typeface="Helvetica"/>
                <a:cs typeface="Helvetica"/>
                <a:sym typeface="Helvetica"/>
              </a:rPr>
              <a:t>The equivalent exemption in property taxes for the presbytery’s thirty-eight congregational sites exceeds…$2,000,000 each year!</a:t>
            </a:r>
            <a:endParaRPr sz="1400">
              <a:latin typeface="Helvetica"/>
              <a:ea typeface="Helvetica"/>
              <a:cs typeface="Helvetica"/>
              <a:sym typeface="Helvetica"/>
            </a:endParaRPr>
          </a:p>
          <a:p>
            <a:pPr lvl="0">
              <a:defRPr sz="1800"/>
            </a:pPr>
            <a:endParaRPr sz="1400">
              <a:latin typeface="Helvetica"/>
              <a:ea typeface="Helvetica"/>
              <a:cs typeface="Helvetica"/>
              <a:sym typeface="Helvetica"/>
            </a:endParaRPr>
          </a:p>
          <a:p>
            <a:pPr lvl="0">
              <a:defRPr sz="1800"/>
            </a:pPr>
            <a:r>
              <a:rPr sz="1400">
                <a:latin typeface="Helvetica"/>
                <a:ea typeface="Helvetica"/>
                <a:cs typeface="Helvetica"/>
                <a:sym typeface="Helvetica"/>
              </a:rPr>
              <a:t>$54,000 per year per church gift by community!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lvl="0"/>
          </a:p>
        </p:txBody>
      </p:sp>
      <p:sp>
        <p:nvSpPr>
          <p:cNvPr id="221" name="Shape 221"/>
          <p:cNvSpPr/>
          <p:nvPr>
            <p:ph type="body" sz="quarter" idx="1"/>
          </p:nvPr>
        </p:nvSpPr>
        <p:spPr>
          <a:prstGeom prst="rect">
            <a:avLst/>
          </a:prstGeom>
        </p:spPr>
        <p:txBody>
          <a:bodyPr/>
          <a:lstStyle/>
          <a:p>
            <a:pPr lvl="0">
              <a:defRPr sz="1800"/>
            </a:pPr>
            <a:r>
              <a:rPr sz="1400">
                <a:latin typeface="Helvetica"/>
                <a:ea typeface="Helvetica"/>
                <a:cs typeface="Helvetica"/>
                <a:sym typeface="Helvetica"/>
              </a:rPr>
              <a:t>Decades ago, it was clear that any church in the community added value to the community that could be measured as social capital. Tax exemption can only be understood in light of the principle of reciprocity.</a:t>
            </a:r>
            <a:endParaRPr sz="1400">
              <a:latin typeface="Helvetica"/>
              <a:ea typeface="Helvetica"/>
              <a:cs typeface="Helvetica"/>
              <a:sym typeface="Helvetica"/>
            </a:endParaRPr>
          </a:p>
          <a:p>
            <a:pPr lvl="0">
              <a:defRPr sz="1800"/>
            </a:pPr>
            <a:r>
              <a:rPr sz="1400">
                <a:latin typeface="Helvetica"/>
                <a:ea typeface="Helvetica"/>
                <a:cs typeface="Helvetica"/>
                <a:sym typeface="Helvetica"/>
              </a:rPr>
              <a:t>The notion of tax exemption for church property is an old one. Genesis 47:26 records Pharaoh exempting the priests’ land from taxation, and Ezra 7:14 indicates that none of the priests, Levites, singers, porters or ministers of the house of God were to be charged tax, toll or custom. In the days of Roman Emperor Constantine, church buildings and the land surrounding them were exempt. Centuries later, European countries continued the tradition of exemption, albeit because the church frequently controlled the state.</a:t>
            </a:r>
            <a:endParaRPr sz="1400">
              <a:latin typeface="Helvetica"/>
              <a:ea typeface="Helvetica"/>
              <a:cs typeface="Helvetica"/>
              <a:sym typeface="Helvetica"/>
            </a:endParaRPr>
          </a:p>
          <a:p>
            <a:pPr lvl="0">
              <a:defRPr sz="1800"/>
            </a:pPr>
            <a:r>
              <a:rPr sz="1400">
                <a:latin typeface="Helvetica"/>
                <a:ea typeface="Helvetica"/>
                <a:cs typeface="Helvetica"/>
                <a:sym typeface="Helvetica"/>
              </a:rPr>
              <a:t>In the U.S., property tax exemption for churches began in colonial days and continued with the birth of the new nation. In 1802, for instance, the Seventh Congress specifically exempted religious bodies from real estate taxes. On the state level, specific exemptions from property taxes for churches were established in Virginia in 1777, New York in 1799, and the city of Washington in 1802. "The exemptions [for churches have continued uninterrupted to the present day," Justice William 3. Brennan has said. ‘They are in force in all 50 states" (quoted by Leo Pfeffer in "The Special Constitutional Status of Religion," Taxation and the Free Exercise of Religion, edited by John Baker [Baptist Joint Committee on Public Affairs, 1978], p. 711).</a:t>
            </a:r>
            <a:endParaRPr sz="1400">
              <a:latin typeface="Helvetica"/>
              <a:ea typeface="Helvetica"/>
              <a:cs typeface="Helvetica"/>
              <a:sym typeface="Helvetic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lvl="0"/>
          </a:p>
        </p:txBody>
      </p:sp>
      <p:sp>
        <p:nvSpPr>
          <p:cNvPr id="225" name="Shape 225"/>
          <p:cNvSpPr/>
          <p:nvPr>
            <p:ph type="body" sz="quarter" idx="1"/>
          </p:nvPr>
        </p:nvSpPr>
        <p:spPr>
          <a:prstGeom prst="rect">
            <a:avLst/>
          </a:prstGeom>
        </p:spPr>
        <p:txBody>
          <a:bodyPr/>
          <a:lstStyle>
            <a:lvl1pPr>
              <a:defRPr sz="1400">
                <a:latin typeface="Helvetica"/>
                <a:ea typeface="Helvetica"/>
                <a:cs typeface="Helvetica"/>
                <a:sym typeface="Helvetica"/>
              </a:defRPr>
            </a:lvl1pPr>
          </a:lstStyle>
          <a:p>
            <a:pPr lvl="0">
              <a:defRPr sz="1800"/>
            </a:pPr>
            <a:r>
              <a:rPr sz="1400"/>
              <a:t>Follow the money. If we want to measure the value of a person, or a family, or a business, or a church, we must measure the value creation and take into account the benefits perceived by all stakeholders, not just equity holders.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lvl="0"/>
          </a:p>
        </p:txBody>
      </p:sp>
      <p:sp>
        <p:nvSpPr>
          <p:cNvPr id="230" name="Shape 230"/>
          <p:cNvSpPr/>
          <p:nvPr>
            <p:ph type="body" sz="quarter" idx="1"/>
          </p:nvPr>
        </p:nvSpPr>
        <p:spPr>
          <a:prstGeom prst="rect">
            <a:avLst/>
          </a:prstGeom>
        </p:spPr>
        <p:txBody>
          <a:bodyPr/>
          <a:lstStyle>
            <a:lvl1pPr>
              <a:defRPr sz="1400">
                <a:latin typeface="Helvetica"/>
                <a:ea typeface="Helvetica"/>
                <a:cs typeface="Helvetica"/>
                <a:sym typeface="Helvetica"/>
              </a:defRPr>
            </a:lvl1pPr>
          </a:lstStyle>
          <a:p>
            <a:pPr lvl="0">
              <a:defRPr sz="1800"/>
            </a:pPr>
            <a:r>
              <a:rPr sz="1400"/>
              <a:t>Most congregations return something to the community. The missional challenge is to invite every congregation to be accountable in their ministry and mission to give, in a reciprocal way, to their own community.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lvl="0"/>
          </a:p>
        </p:txBody>
      </p:sp>
      <p:sp>
        <p:nvSpPr>
          <p:cNvPr id="236" name="Shape 236"/>
          <p:cNvSpPr/>
          <p:nvPr>
            <p:ph type="body" sz="quarter" idx="1"/>
          </p:nvPr>
        </p:nvSpPr>
        <p:spPr>
          <a:prstGeom prst="rect">
            <a:avLst/>
          </a:prstGeom>
        </p:spPr>
        <p:txBody>
          <a:bodyPr/>
          <a:lstStyle/>
          <a:p>
            <a:pPr lvl="0" defTabSz="457200">
              <a:defRPr sz="1800"/>
            </a:pPr>
            <a:r>
              <a:rPr sz="1100">
                <a:latin typeface="Helvetica"/>
                <a:ea typeface="Helvetica"/>
                <a:cs typeface="Helvetica"/>
                <a:sym typeface="Helvetica"/>
              </a:rPr>
              <a:t>Social networks offer value and define the qualitative interaction of any community.</a:t>
            </a:r>
            <a:endParaRPr sz="1100">
              <a:latin typeface="Helvetica"/>
              <a:ea typeface="Helvetica"/>
              <a:cs typeface="Helvetica"/>
              <a:sym typeface="Helvetica"/>
            </a:endParaRPr>
          </a:p>
          <a:p>
            <a:pPr lvl="0" defTabSz="457200">
              <a:defRPr sz="1800"/>
            </a:pPr>
            <a:r>
              <a:rPr sz="1100">
                <a:latin typeface="Helvetica"/>
                <a:ea typeface="Helvetica"/>
                <a:cs typeface="Helvetica"/>
                <a:sym typeface="Helvetica"/>
              </a:rPr>
              <a:t>What does "social capital" mean?</a:t>
            </a:r>
            <a:br>
              <a:rPr sz="1100">
                <a:latin typeface="Helvetica"/>
                <a:ea typeface="Helvetica"/>
                <a:cs typeface="Helvetica"/>
                <a:sym typeface="Helvetica"/>
              </a:rPr>
            </a:br>
            <a:r>
              <a:rPr sz="1100">
                <a:latin typeface="Helvetica"/>
                <a:ea typeface="Helvetica"/>
                <a:cs typeface="Helvetica"/>
                <a:sym typeface="Helvetica"/>
              </a:rPr>
              <a:t>The central premise of social capital is that social networks have value. Social capital refers to the collective value of all "social networks" [who people know] and the inclinations that arise from these networks to do things for each other, reciprocal behaviors, referred to as "norms of reciprocity".</a:t>
            </a:r>
            <a:endParaRPr sz="1100">
              <a:latin typeface="Helvetica"/>
              <a:ea typeface="Helvetica"/>
              <a:cs typeface="Helvetica"/>
              <a:sym typeface="Helvetica"/>
            </a:endParaRPr>
          </a:p>
          <a:p>
            <a:pPr lvl="0" defTabSz="457200">
              <a:defRPr sz="1800"/>
            </a:pPr>
            <a:r>
              <a:rPr sz="1100">
                <a:latin typeface="Helvetica"/>
                <a:ea typeface="Helvetica"/>
                <a:cs typeface="Helvetica"/>
                <a:sym typeface="Helvetica"/>
              </a:rPr>
              <a:t>How does social capital work?</a:t>
            </a:r>
            <a:br>
              <a:rPr sz="1100">
                <a:latin typeface="Helvetica"/>
                <a:ea typeface="Helvetica"/>
                <a:cs typeface="Helvetica"/>
                <a:sym typeface="Helvetica"/>
              </a:rPr>
            </a:br>
            <a:r>
              <a:rPr sz="1100">
                <a:latin typeface="Helvetica"/>
                <a:ea typeface="Helvetica"/>
                <a:cs typeface="Helvetica"/>
                <a:sym typeface="Helvetica"/>
              </a:rPr>
              <a:t>The term social capital emphasizes not just warm and cuddly feelings, but a wide variety of specific benefits that flow from the trust, reciprocity, information, and cooperation associated with social networks. Social capital creates value for the people who are connected and for bystanders, as well.</a:t>
            </a:r>
            <a:endParaRPr sz="1100">
              <a:latin typeface="Helvetica"/>
              <a:ea typeface="Helvetica"/>
              <a:cs typeface="Helvetica"/>
              <a:sym typeface="Helvetic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lvl="0"/>
          </a:p>
        </p:txBody>
      </p:sp>
      <p:sp>
        <p:nvSpPr>
          <p:cNvPr id="253" name="Shape 253"/>
          <p:cNvSpPr/>
          <p:nvPr>
            <p:ph type="body" sz="quarter" idx="1"/>
          </p:nvPr>
        </p:nvSpPr>
        <p:spPr>
          <a:prstGeom prst="rect">
            <a:avLst/>
          </a:prstGeom>
        </p:spPr>
        <p:txBody>
          <a:bodyPr/>
          <a:lstStyle/>
          <a:p>
            <a:pPr lvl="1">
              <a:defRPr sz="1800"/>
            </a:pPr>
            <a:r>
              <a:rPr sz="1400">
                <a:latin typeface="Helvetica"/>
                <a:ea typeface="Helvetica"/>
                <a:cs typeface="Helvetica"/>
                <a:sym typeface="Helvetica"/>
              </a:rPr>
              <a:t>The core insight of the concept of social capital is that, like tools (physical capital) and training (human capital), social connections have value for quality of life.</a:t>
            </a:r>
            <a:endParaRPr sz="1400">
              <a:latin typeface="Helvetica"/>
              <a:ea typeface="Helvetica"/>
              <a:cs typeface="Helvetica"/>
              <a:sym typeface="Helvetica"/>
            </a:endParaRPr>
          </a:p>
          <a:p>
            <a:pPr lvl="1">
              <a:defRPr sz="1800"/>
            </a:pPr>
            <a:r>
              <a:rPr sz="1400">
                <a:latin typeface="Helvetica"/>
                <a:ea typeface="Helvetica"/>
                <a:cs typeface="Helvetica"/>
                <a:sym typeface="Helvetica"/>
              </a:rPr>
              <a:t>The collective value of  people in social networks and the benefits from these networks influence reciprocal behaviors: Doing things for each other.</a:t>
            </a:r>
            <a:endParaRPr sz="1400">
              <a:latin typeface="Helvetica"/>
              <a:ea typeface="Helvetica"/>
              <a:cs typeface="Helvetica"/>
              <a:sym typeface="Helvetica"/>
            </a:endParaRPr>
          </a:p>
          <a:p>
            <a:pPr lvl="1">
              <a:defRPr sz="1800"/>
            </a:pPr>
            <a:r>
              <a:rPr sz="1400">
                <a:latin typeface="Helvetica"/>
                <a:ea typeface="Helvetica"/>
                <a:cs typeface="Helvetica"/>
                <a:sym typeface="Helvetica"/>
              </a:rPr>
              <a:t>This shared value is called Social Capital.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lvl="0"/>
          </a:p>
        </p:txBody>
      </p:sp>
      <p:sp>
        <p:nvSpPr>
          <p:cNvPr id="258" name="Shape 258"/>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Increasingly disconnected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Reduced interaction with community</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Community fragmentation</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Congregations are part of this trend</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We have become increasingly disconnected from family, friends, neighbors, and social structures, whether the PTA, church, recreation clubs, political parties, or bowling leagues.</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Our shrinking access to the "social capital" reward of communal activity and community sharing is a serious threat to our civic and personal health.</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Congregations are part of this trend of decline shared with all other groups.</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it. Some credit Internet-based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social networking for bolstering youthful interest in politics and community life, but the advent of the well-known social-networking sites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Facebook (2004) and Twitter (2006) occurred years after the initial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upturn in civic engagement by young people.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Gen-X (20 year olds and younger) are more socially connected.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lvl="0"/>
          </a:p>
        </p:txBody>
      </p:sp>
      <p:sp>
        <p:nvSpPr>
          <p:cNvPr id="262" name="Shape 262"/>
          <p:cNvSpPr/>
          <p:nvPr>
            <p:ph type="body" sz="quarter" idx="1"/>
          </p:nvPr>
        </p:nvSpPr>
        <p:spPr>
          <a:prstGeom prst="rect">
            <a:avLst/>
          </a:prstGeom>
        </p:spPr>
        <p:txBody>
          <a:bodyPr/>
          <a:lstStyle>
            <a:lvl1pPr>
              <a:defRPr sz="1400">
                <a:latin typeface="Helvetica"/>
                <a:ea typeface="Helvetica"/>
                <a:cs typeface="Helvetica"/>
                <a:sym typeface="Helvetica"/>
              </a:defRPr>
            </a:lvl1pPr>
          </a:lstStyle>
          <a:p>
            <a:pPr lvl="0">
              <a:defRPr sz="1800"/>
            </a:pPr>
            <a:r>
              <a:rPr sz="1400"/>
              <a:t>Though the word Reciprocity does not occur in the Bible, the concept certainly does.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lvl="0"/>
          </a:p>
        </p:txBody>
      </p:sp>
      <p:sp>
        <p:nvSpPr>
          <p:cNvPr id="272" name="Shape 272"/>
          <p:cNvSpPr/>
          <p:nvPr>
            <p:ph type="body" sz="quarter" idx="1"/>
          </p:nvPr>
        </p:nvSpPr>
        <p:spPr>
          <a:prstGeom prst="rect">
            <a:avLst/>
          </a:prstGeom>
        </p:spPr>
        <p:txBody>
          <a:bodyPr/>
          <a:lstStyle/>
          <a:p>
            <a:pPr lvl="1" defTabSz="457200">
              <a:defRPr sz="1800"/>
            </a:pPr>
            <a:r>
              <a:rPr sz="1200">
                <a:latin typeface="Helvetica"/>
                <a:ea typeface="Helvetica"/>
                <a:cs typeface="Helvetica"/>
                <a:sym typeface="Helvetica"/>
              </a:rPr>
              <a:t>“Don’t desecrate the land in which you live. I live here too—I, GOD, live in the same neighborhood with the People of Israel.”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lvl="0"/>
          </a:p>
        </p:txBody>
      </p:sp>
      <p:sp>
        <p:nvSpPr>
          <p:cNvPr id="122" name="Shape 12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Ripping people off in the temple! No you don’t How dare you turn my Fathers house into a market!</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2:14 In the temple courts he found men selling cattle, sheep and doves, and others sitting at tables exchanging money.  15 So he made a whip out of cords, and drove all from the temple area, both sheep and cattle; he scattered the coins of the money changers and overturned their tables.</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16 To those who sold doves he said, “Get these out of here! How dare you turn my Father’s house into a market!”</a:t>
            </a:r>
            <a:endParaRPr sz="2400">
              <a:latin typeface="Avenir Book"/>
              <a:ea typeface="Avenir Book"/>
              <a:cs typeface="Avenir Book"/>
              <a:sym typeface="Avenir Book"/>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lvl="0"/>
          </a:p>
        </p:txBody>
      </p:sp>
      <p:sp>
        <p:nvSpPr>
          <p:cNvPr id="280" name="Shape 280"/>
          <p:cNvSpPr/>
          <p:nvPr>
            <p:ph type="body" sz="quarter" idx="1"/>
          </p:nvPr>
        </p:nvSpPr>
        <p:spPr>
          <a:prstGeom prst="rect">
            <a:avLst/>
          </a:prstGeom>
        </p:spPr>
        <p:txBody>
          <a:bodyPr/>
          <a:lstStyle/>
          <a:p>
            <a:pPr lvl="1" defTabSz="457200">
              <a:defRPr sz="1800"/>
            </a:pPr>
            <a:r>
              <a:rPr sz="1200">
                <a:latin typeface="Helvetica"/>
                <a:ea typeface="Helvetica"/>
                <a:cs typeface="Helvetica"/>
                <a:sym typeface="Helvetica"/>
              </a:rPr>
              <a:t>Make yourselves at home there and work for the country’s welfare. </a:t>
            </a:r>
            <a:endParaRPr sz="1200">
              <a:latin typeface="Helvetica"/>
              <a:ea typeface="Helvetica"/>
              <a:cs typeface="Helvetica"/>
              <a:sym typeface="Helvetica"/>
            </a:endParaRPr>
          </a:p>
          <a:p>
            <a:pPr lvl="1" defTabSz="457200">
              <a:defRPr sz="1800"/>
            </a:pPr>
            <a:r>
              <a:rPr sz="1200">
                <a:latin typeface="Helvetica"/>
                <a:ea typeface="Helvetica"/>
                <a:cs typeface="Helvetica"/>
                <a:sym typeface="Helvetica"/>
              </a:rPr>
              <a:t>Pray for Babylon’s well-being. If things go well for Babylon, things will go well for you.”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lvl="0"/>
          </a:p>
        </p:txBody>
      </p:sp>
      <p:sp>
        <p:nvSpPr>
          <p:cNvPr id="298" name="Shape 298"/>
          <p:cNvSpPr/>
          <p:nvPr>
            <p:ph type="body" sz="quarter" idx="1"/>
          </p:nvPr>
        </p:nvSpPr>
        <p:spPr>
          <a:prstGeom prst="rect">
            <a:avLst/>
          </a:prstGeom>
        </p:spPr>
        <p:txBody>
          <a:bodyPr/>
          <a:lstStyle/>
          <a:p>
            <a:pPr lvl="1" defTabSz="457200">
              <a:defRPr sz="1800"/>
            </a:pPr>
            <a:r>
              <a:rPr sz="1200">
                <a:latin typeface="Helvetica"/>
                <a:ea typeface="Helvetica"/>
                <a:cs typeface="Helvetica"/>
                <a:sym typeface="Helvetica"/>
              </a:rPr>
              <a:t>Do to others as you would have them do to you.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lvl="0"/>
          </a:p>
        </p:txBody>
      </p:sp>
      <p:sp>
        <p:nvSpPr>
          <p:cNvPr id="316" name="Shape 316"/>
          <p:cNvSpPr/>
          <p:nvPr>
            <p:ph type="body" sz="quarter" idx="1"/>
          </p:nvPr>
        </p:nvSpPr>
        <p:spPr>
          <a:prstGeom prst="rect">
            <a:avLst/>
          </a:prstGeom>
        </p:spPr>
        <p:txBody>
          <a:bodyPr/>
          <a:lstStyle/>
          <a:p>
            <a:pPr lvl="1" defTabSz="457200">
              <a:defRPr sz="1800"/>
            </a:pPr>
            <a:r>
              <a:rPr sz="1200">
                <a:latin typeface="Helvetica"/>
                <a:ea typeface="Helvetica"/>
                <a:cs typeface="Helvetica"/>
                <a:sym typeface="Helvetica"/>
              </a:rPr>
              <a:t>Moses wrote, “Don’t muzzle an ox to keep it from eating the grain when it’s threshing.” Do you think Moses’ primary concern was the care of farm animals? Don’t you think his concern extends to us? Of course. Farmers plow and thresh expecting something when the crop comes in. So if we have planted spiritual seed among you, is it out of line to expect a meal or two from you?</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lvl="0"/>
          </a:p>
        </p:txBody>
      </p:sp>
      <p:sp>
        <p:nvSpPr>
          <p:cNvPr id="324" name="Shape 324"/>
          <p:cNvSpPr/>
          <p:nvPr>
            <p:ph type="body" sz="quarter" idx="1"/>
          </p:nvPr>
        </p:nvSpPr>
        <p:spPr>
          <a:prstGeom prst="rect">
            <a:avLst/>
          </a:prstGeom>
        </p:spPr>
        <p:txBody>
          <a:bodyPr/>
          <a:lstStyle/>
          <a:p>
            <a:pPr lvl="1" defTabSz="457200">
              <a:defRPr sz="1800"/>
            </a:pPr>
            <a:r>
              <a:rPr sz="1200">
                <a:latin typeface="Helvetica"/>
                <a:ea typeface="Helvetica"/>
                <a:cs typeface="Helvetica"/>
                <a:sym typeface="Helvetica"/>
              </a:rPr>
              <a:t>Don’t be misled: No one makes a fool of God. What a person plants, he will harvest.</a:t>
            </a:r>
            <a:endParaRPr sz="1200">
              <a:latin typeface="Helvetica"/>
              <a:ea typeface="Helvetica"/>
              <a:cs typeface="Helvetica"/>
              <a:sym typeface="Helvetica"/>
            </a:endParaRPr>
          </a:p>
          <a:p>
            <a:pPr lvl="1" defTabSz="457200">
              <a:defRPr sz="1800"/>
            </a:pPr>
            <a:r>
              <a:rPr sz="1200">
                <a:latin typeface="Helvetica"/>
                <a:ea typeface="Helvetica"/>
                <a:cs typeface="Helvetica"/>
                <a:sym typeface="Helvetica"/>
              </a:rPr>
              <a:t>v 7</a:t>
            </a:r>
            <a:endParaRPr sz="1200">
              <a:latin typeface="Helvetica"/>
              <a:ea typeface="Helvetica"/>
              <a:cs typeface="Helvetica"/>
              <a:sym typeface="Helvetica"/>
            </a:endParaRPr>
          </a:p>
          <a:p>
            <a:pPr lvl="1" defTabSz="457200">
              <a:defRPr sz="1800"/>
            </a:pPr>
            <a:r>
              <a:rPr sz="1200">
                <a:latin typeface="Helvetica"/>
                <a:ea typeface="Helvetica"/>
                <a:cs typeface="Helvetica"/>
                <a:sym typeface="Helvetica"/>
              </a:rPr>
              <a:t>So let’s not allow ourselves to get fatigued doing good. At the right time we will harvest a good crop if we don’t give up, or quit.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lvl="0"/>
          </a:p>
        </p:txBody>
      </p:sp>
      <p:sp>
        <p:nvSpPr>
          <p:cNvPr id="328" name="Shape 328"/>
          <p:cNvSpPr/>
          <p:nvPr>
            <p:ph type="body" sz="quarter" idx="1"/>
          </p:nvPr>
        </p:nvSpPr>
        <p:spPr>
          <a:prstGeom prst="rect">
            <a:avLst/>
          </a:prstGeom>
        </p:spPr>
        <p:txBody>
          <a:bodyPr/>
          <a:lstStyle/>
          <a:p>
            <a:pPr lvl="1" defTabSz="457200">
              <a:defRPr sz="1800"/>
            </a:pPr>
            <a:r>
              <a:rPr sz="1100">
                <a:latin typeface="Helvetica"/>
                <a:ea typeface="Helvetica"/>
                <a:cs typeface="Helvetica"/>
                <a:sym typeface="Helvetica"/>
              </a:rPr>
              <a:t>Drawing on vast data from the Roper Social and Political Trends and the DDB Needham Life Style, we learn about Americans' changing behavior over the past thirty years.</a:t>
            </a:r>
            <a:endParaRPr sz="1100">
              <a:latin typeface="Helvetica"/>
              <a:ea typeface="Helvetica"/>
              <a:cs typeface="Helvetica"/>
              <a:sym typeface="Helvetica"/>
            </a:endParaRPr>
          </a:p>
          <a:p>
            <a:pPr lvl="1" defTabSz="457200">
              <a:defRPr sz="1800"/>
            </a:pPr>
            <a:r>
              <a:rPr sz="1100">
                <a:latin typeface="Helvetica"/>
                <a:ea typeface="Helvetica"/>
                <a:cs typeface="Helvetica"/>
                <a:sym typeface="Helvetica"/>
              </a:rPr>
              <a:t>We have become increasingly disconnected from family, friends, neighbors, and social structures, whether the PTA, church, recreation clubs, political parties, or bowling leagues.</a:t>
            </a:r>
            <a:endParaRPr sz="1100">
              <a:latin typeface="Helvetica"/>
              <a:ea typeface="Helvetica"/>
              <a:cs typeface="Helvetica"/>
              <a:sym typeface="Helvetica"/>
            </a:endParaRPr>
          </a:p>
          <a:p>
            <a:pPr lvl="1" defTabSz="457200">
              <a:defRPr sz="1800"/>
            </a:pPr>
            <a:r>
              <a:rPr sz="1100">
                <a:latin typeface="Helvetica"/>
                <a:ea typeface="Helvetica"/>
                <a:cs typeface="Helvetica"/>
                <a:sym typeface="Helvetica"/>
              </a:rPr>
              <a:t>Our shrinking access to the "social capital" reward of communal activity and community sharing is a serious threat to our civic and personal health.</a:t>
            </a:r>
            <a:endParaRPr sz="1100">
              <a:latin typeface="Helvetica"/>
              <a:ea typeface="Helvetica"/>
              <a:cs typeface="Helvetica"/>
              <a:sym typeface="Helvetica"/>
            </a:endParaRPr>
          </a:p>
          <a:p>
            <a:pPr lvl="1" defTabSz="457200">
              <a:defRPr sz="1800"/>
            </a:pPr>
            <a:r>
              <a:rPr sz="1100">
                <a:latin typeface="Helvetica"/>
                <a:ea typeface="Helvetica"/>
                <a:cs typeface="Helvetica"/>
                <a:sym typeface="Helvetica"/>
              </a:rPr>
              <a:t>Congregations are part of this trend of decline shared with all other groups.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lvl="0"/>
          </a:p>
        </p:txBody>
      </p:sp>
      <p:sp>
        <p:nvSpPr>
          <p:cNvPr id="334" name="Shape 334"/>
          <p:cNvSpPr/>
          <p:nvPr>
            <p:ph type="body" sz="quarter" idx="1"/>
          </p:nvPr>
        </p:nvSpPr>
        <p:spPr>
          <a:prstGeom prst="rect">
            <a:avLst/>
          </a:prstGeom>
        </p:spPr>
        <p:txBody>
          <a:bodyPr/>
          <a:lstStyle/>
          <a:p>
            <a:pPr lvl="0" defTabSz="482600">
              <a:defRPr sz="1800"/>
            </a:pPr>
            <a:r>
              <a:rPr sz="1200">
                <a:latin typeface="Arial"/>
                <a:ea typeface="Arial"/>
                <a:cs typeface="Arial"/>
                <a:sym typeface="Arial"/>
              </a:rPr>
              <a:t>Groups include all voluntary associations such as the PTA, AMA, synagogues, churches, recreation clubs, political parties, and bowling leagues, etc. </a:t>
            </a:r>
            <a:endParaRPr sz="1200">
              <a:latin typeface="Arial"/>
              <a:ea typeface="Arial"/>
              <a:cs typeface="Arial"/>
              <a:sym typeface="Arial"/>
            </a:endParaRPr>
          </a:p>
          <a:p>
            <a:pPr lvl="0" defTabSz="482600">
              <a:defRPr sz="1800"/>
            </a:pPr>
            <a:r>
              <a:rPr sz="1200">
                <a:latin typeface="Arial"/>
                <a:ea typeface="Arial"/>
                <a:cs typeface="Arial"/>
                <a:sym typeface="Arial"/>
              </a:rPr>
              <a:t>Slide Point:</a:t>
            </a:r>
            <a:endParaRPr sz="1200">
              <a:latin typeface="Arial"/>
              <a:ea typeface="Arial"/>
              <a:cs typeface="Arial"/>
              <a:sym typeface="Arial"/>
            </a:endParaRPr>
          </a:p>
          <a:p>
            <a:pPr lvl="0" defTabSz="482600">
              <a:defRPr sz="1800"/>
            </a:pPr>
            <a:r>
              <a:rPr sz="1200">
                <a:latin typeface="Arial"/>
                <a:ea typeface="Arial"/>
                <a:cs typeface="Arial"/>
                <a:sym typeface="Arial"/>
              </a:rPr>
              <a:t>The point is that there are more groups, but dramatically fewer members.</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Based on statistical research published of Dr. Robert D. Putnam (Harvard University) in his Bowling Alone: The Collapse and Revival of American Community (2001) and Better Together: Restoring the American Community (2004). Drawing on vast data from the Roper Social and Political Trends and the DDB Needham Life Style -- surveys that report in detail on Americans' changing behavior over the past twenty-five years -- Putnam shows how we have become increasingly disconnected from family, friends, neighbors, and social structures, whether the PTA, church, recreation clubs, political parties, or bowling leagues. Our shrinking access to the "social capital" that is the reward of communal activity and community sharing is a serious threat to our civic and personal health. Congregations are part of this trend of decline shared with all other groups. </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Source Data:</a:t>
            </a:r>
            <a:endParaRPr sz="1200">
              <a:latin typeface="Arial"/>
              <a:ea typeface="Arial"/>
              <a:cs typeface="Arial"/>
              <a:sym typeface="Arial"/>
            </a:endParaRPr>
          </a:p>
          <a:p>
            <a:pPr lvl="0" defTabSz="482600">
              <a:defRPr sz="1800"/>
            </a:pPr>
            <a:r>
              <a:rPr sz="1200">
                <a:latin typeface="Arial"/>
                <a:ea typeface="Arial"/>
                <a:cs typeface="Arial"/>
                <a:sym typeface="Arial"/>
                <a:hlinkClick r:id="rId3" invalidUrl="" action="" tgtFrame="" tooltip="" history="1" highlightClick="0" endSnd="0"/>
              </a:rPr>
              <a:t>http://www.thearda.com/Denoms/Families/Trees/familytree_presbyterian.asp</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For more information and the missional implications for the PC(USA), please contact the author:</a:t>
            </a:r>
            <a:endParaRPr sz="1200">
              <a:latin typeface="Arial"/>
              <a:ea typeface="Arial"/>
              <a:cs typeface="Arial"/>
              <a:sym typeface="Arial"/>
            </a:endParaRPr>
          </a:p>
          <a:p>
            <a:pPr lvl="0" defTabSz="482600">
              <a:defRPr sz="1800"/>
            </a:pPr>
            <a:r>
              <a:rPr sz="1200">
                <a:latin typeface="Arial"/>
                <a:ea typeface="Arial"/>
                <a:cs typeface="Arial"/>
                <a:sym typeface="Arial"/>
              </a:rPr>
              <a:t>Dr. Kevin Yoho, General Presbyter</a:t>
            </a:r>
            <a:endParaRPr sz="1200">
              <a:latin typeface="Arial"/>
              <a:ea typeface="Arial"/>
              <a:cs typeface="Arial"/>
              <a:sym typeface="Arial"/>
            </a:endParaRPr>
          </a:p>
          <a:p>
            <a:pPr lvl="0" defTabSz="482600">
              <a:defRPr sz="1800"/>
            </a:pPr>
            <a:r>
              <a:rPr sz="1200">
                <a:latin typeface="Arial"/>
                <a:ea typeface="Arial"/>
                <a:cs typeface="Arial"/>
                <a:sym typeface="Arial"/>
              </a:rPr>
              <a:t>Newark Presbytery</a:t>
            </a:r>
            <a:endParaRPr sz="1200">
              <a:latin typeface="Arial"/>
              <a:ea typeface="Arial"/>
              <a:cs typeface="Arial"/>
              <a:sym typeface="Arial"/>
            </a:endParaRPr>
          </a:p>
          <a:p>
            <a:pPr lvl="0" defTabSz="482600">
              <a:defRPr sz="1800"/>
            </a:pPr>
            <a:r>
              <a:rPr sz="1200">
                <a:latin typeface="Arial"/>
                <a:ea typeface="Arial"/>
                <a:cs typeface="Arial"/>
                <a:sym typeface="Arial"/>
              </a:rPr>
              <a:t>973.429.2500 office</a:t>
            </a:r>
            <a:endParaRPr sz="1200">
              <a:latin typeface="Arial"/>
              <a:ea typeface="Arial"/>
              <a:cs typeface="Arial"/>
              <a:sym typeface="Arial"/>
            </a:endParaRPr>
          </a:p>
          <a:p>
            <a:pPr lvl="0" defTabSz="482600">
              <a:defRPr sz="1800"/>
            </a:pPr>
            <a:r>
              <a:rPr sz="1200">
                <a:latin typeface="Arial"/>
                <a:ea typeface="Arial"/>
                <a:cs typeface="Arial"/>
                <a:sym typeface="Arial"/>
              </a:rPr>
              <a:t>201.207.1544 mobile</a:t>
            </a:r>
            <a:endParaRPr sz="1200">
              <a:latin typeface="Arial"/>
              <a:ea typeface="Arial"/>
              <a:cs typeface="Arial"/>
              <a:sym typeface="Arial"/>
            </a:endParaRPr>
          </a:p>
          <a:p>
            <a:pPr lvl="0" defTabSz="482600">
              <a:defRPr sz="1800"/>
            </a:pPr>
            <a:r>
              <a:rPr sz="1200">
                <a:latin typeface="Arial"/>
                <a:ea typeface="Arial"/>
                <a:cs typeface="Arial"/>
                <a:sym typeface="Arial"/>
                <a:hlinkClick r:id="rId4" invalidUrl="" action="" tgtFrame="" tooltip="" history="1" highlightClick="0" endSnd="0"/>
              </a:rPr>
              <a:t>Kevin@newarkpresbytery.org</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endParaRPr sz="12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lvl="0"/>
          </a:p>
        </p:txBody>
      </p:sp>
      <p:sp>
        <p:nvSpPr>
          <p:cNvPr id="347" name="Shape 347"/>
          <p:cNvSpPr/>
          <p:nvPr>
            <p:ph type="body" sz="quarter" idx="1"/>
          </p:nvPr>
        </p:nvSpPr>
        <p:spPr>
          <a:prstGeom prst="rect">
            <a:avLst/>
          </a:prstGeom>
        </p:spPr>
        <p:txBody>
          <a:bodyPr/>
          <a:lstStyle/>
          <a:p>
            <a:pPr lvl="0">
              <a:defRPr sz="1800"/>
            </a:pPr>
            <a:r>
              <a:rPr sz="2200"/>
              <a:t>Stressors exist for all volunteer associations, including churches:</a:t>
            </a:r>
            <a:endParaRPr sz="2200"/>
          </a:p>
          <a:p>
            <a:pPr lvl="0">
              <a:defRPr sz="1800"/>
            </a:pPr>
            <a:r>
              <a:rPr sz="2200"/>
              <a:t>More Groups</a:t>
            </a:r>
            <a:endParaRPr sz="2200"/>
          </a:p>
          <a:p>
            <a:pPr lvl="0">
              <a:defRPr sz="1800"/>
            </a:pPr>
            <a:r>
              <a:rPr sz="2200"/>
              <a:t>Fewer Members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lvl="0"/>
          </a:p>
        </p:txBody>
      </p:sp>
      <p:sp>
        <p:nvSpPr>
          <p:cNvPr id="352" name="Shape 352"/>
          <p:cNvSpPr/>
          <p:nvPr>
            <p:ph type="body" sz="quarter" idx="1"/>
          </p:nvPr>
        </p:nvSpPr>
        <p:spPr>
          <a:prstGeom prst="rect">
            <a:avLst/>
          </a:prstGeom>
        </p:spPr>
        <p:txBody>
          <a:bodyPr/>
          <a:lstStyle/>
          <a:p>
            <a:pPr lvl="1" indent="317500">
              <a:spcBef>
                <a:spcPts val="100"/>
              </a:spcBef>
              <a:buFont typeface="Lucida Grande"/>
              <a:defRPr sz="1800"/>
            </a:pPr>
            <a:r>
              <a:rPr sz="1200">
                <a:latin typeface="Helvetica Neue"/>
                <a:ea typeface="Helvetica Neue"/>
                <a:cs typeface="Helvetica Neue"/>
                <a:sym typeface="Helvetica Neue"/>
              </a:rPr>
              <a:t>Proxy for effectiveness is to measure group membership.</a:t>
            </a:r>
            <a:endParaRPr sz="1200">
              <a:latin typeface="Helvetica Neue"/>
              <a:ea typeface="Helvetica Neue"/>
              <a:cs typeface="Helvetica Neue"/>
              <a:sym typeface="Helvetica Neue"/>
            </a:endParaRPr>
          </a:p>
          <a:p>
            <a:pPr lvl="1" indent="317500">
              <a:spcBef>
                <a:spcPts val="100"/>
              </a:spcBef>
              <a:buFont typeface="Lucida Grande"/>
              <a:defRPr sz="1800"/>
            </a:pPr>
            <a:r>
              <a:rPr sz="1200">
                <a:latin typeface="Helvetica Neue"/>
                <a:ea typeface="Helvetica Neue"/>
                <a:cs typeface="Helvetica Neue"/>
                <a:sym typeface="Helvetica Neue"/>
              </a:rPr>
              <a:t>One indicator of volunteerism’s effectiveness is to measure group membership.</a:t>
            </a:r>
            <a:endParaRPr sz="1200">
              <a:latin typeface="Helvetica Neue"/>
              <a:ea typeface="Helvetica Neue"/>
              <a:cs typeface="Helvetica Neue"/>
              <a:sym typeface="Helvetica Neue"/>
            </a:endParaRPr>
          </a:p>
          <a:p>
            <a:pPr lvl="1" indent="317500">
              <a:spcBef>
                <a:spcPts val="100"/>
              </a:spcBef>
              <a:buFont typeface="Lucida Grande"/>
              <a:defRPr sz="1800"/>
            </a:pPr>
            <a:r>
              <a:rPr sz="1200">
                <a:latin typeface="Helvetica Neue"/>
                <a:ea typeface="Helvetica Neue"/>
                <a:cs typeface="Helvetica Neue"/>
                <a:sym typeface="Helvetica Neue"/>
              </a:rPr>
              <a:t>Groups include all voluntary associations such as the PTA, AMA, synagogues, mosques, recreation clubs, political parties, bowling leagues, etc., and the church with all its tribes and varieties.</a:t>
            </a:r>
            <a:endParaRPr sz="1200">
              <a:latin typeface="Helvetica Neue"/>
              <a:ea typeface="Helvetica Neue"/>
              <a:cs typeface="Helvetica Neue"/>
              <a:sym typeface="Helvetica Neue"/>
            </a:endParaRPr>
          </a:p>
          <a:p>
            <a:pPr lvl="1" marL="889000" indent="-571500">
              <a:spcBef>
                <a:spcPts val="100"/>
              </a:spcBef>
              <a:buSzPct val="100000"/>
              <a:buFont typeface="Lucida Grande"/>
              <a:buChar char="‣"/>
              <a:defRPr sz="1800"/>
            </a:pPr>
            <a:r>
              <a:rPr sz="1200">
                <a:latin typeface="Helvetica Neue"/>
                <a:ea typeface="Helvetica Neue"/>
                <a:cs typeface="Helvetica Neue"/>
                <a:sym typeface="Helvetica Neue"/>
              </a:rPr>
              <a:t>The research of Dr. Robert Putnam, Harvard University, helps us quantify forty years of social capital in North America in his two best sellers, Bowling Alone (2001) and Better Together (2004).</a:t>
            </a:r>
            <a:endParaRPr sz="1200">
              <a:latin typeface="Helvetica Neue"/>
              <a:ea typeface="Helvetica Neue"/>
              <a:cs typeface="Helvetica Neue"/>
              <a:sym typeface="Helvetica Neue"/>
            </a:endParaRPr>
          </a:p>
          <a:p>
            <a:pPr lvl="1" marL="889000" indent="-571500">
              <a:spcBef>
                <a:spcPts val="100"/>
              </a:spcBef>
              <a:buSzPct val="100000"/>
              <a:buFont typeface="Lucida Grande"/>
              <a:buChar char="‣"/>
              <a:defRPr sz="1800"/>
            </a:pPr>
            <a:r>
              <a:rPr sz="1200">
                <a:latin typeface="Helvetica Neue"/>
                <a:ea typeface="Helvetica Neue"/>
                <a:cs typeface="Helvetica Neue"/>
                <a:sym typeface="Helvetica Neue"/>
              </a:rPr>
              <a:t>One indicator of volunteerism’s effectiveness is to measure group membership.</a:t>
            </a:r>
            <a:endParaRPr sz="1200">
              <a:latin typeface="Helvetica Neue"/>
              <a:ea typeface="Helvetica Neue"/>
              <a:cs typeface="Helvetica Neue"/>
              <a:sym typeface="Helvetica Neue"/>
            </a:endParaRPr>
          </a:p>
          <a:p>
            <a:pPr lvl="1" marL="889000" indent="-571500">
              <a:spcBef>
                <a:spcPts val="100"/>
              </a:spcBef>
              <a:buSzPct val="100000"/>
              <a:buFont typeface="Lucida Grande"/>
              <a:buChar char="‣"/>
              <a:defRPr sz="1800"/>
            </a:pPr>
            <a:r>
              <a:rPr sz="1200">
                <a:latin typeface="Helvetica Neue"/>
                <a:ea typeface="Helvetica Neue"/>
                <a:cs typeface="Helvetica Neue"/>
                <a:sym typeface="Helvetica Neue"/>
              </a:rPr>
              <a:t>Groups include all voluntary associations such as the PTA, AMA, synagogues, mosques, recreation clubs, political parties, bowling leagues, etc., and the church with all its tribes and varieties.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lvl="0"/>
          </a:p>
        </p:txBody>
      </p:sp>
      <p:sp>
        <p:nvSpPr>
          <p:cNvPr id="358" name="Shape 358"/>
          <p:cNvSpPr/>
          <p:nvPr>
            <p:ph type="body" sz="quarter" idx="1"/>
          </p:nvPr>
        </p:nvSpPr>
        <p:spPr>
          <a:prstGeom prst="rect">
            <a:avLst/>
          </a:prstGeom>
        </p:spPr>
        <p:txBody>
          <a:bodyPr/>
          <a:lstStyle/>
          <a:p>
            <a:pPr lvl="0" defTabSz="482600">
              <a:defRPr sz="1800"/>
            </a:pPr>
            <a:r>
              <a:rPr sz="1200">
                <a:latin typeface="Arial"/>
                <a:ea typeface="Arial"/>
                <a:cs typeface="Arial"/>
                <a:sym typeface="Arial"/>
              </a:rPr>
              <a:t>Slide Point:</a:t>
            </a:r>
            <a:endParaRPr sz="1200">
              <a:latin typeface="Arial"/>
              <a:ea typeface="Arial"/>
              <a:cs typeface="Arial"/>
              <a:sym typeface="Arial"/>
            </a:endParaRPr>
          </a:p>
          <a:p>
            <a:pPr lvl="0" defTabSz="482600">
              <a:defRPr sz="1800"/>
            </a:pPr>
            <a:r>
              <a:rPr sz="1200">
                <a:latin typeface="Arial"/>
                <a:ea typeface="Arial"/>
                <a:cs typeface="Arial"/>
                <a:sym typeface="Arial"/>
              </a:rPr>
              <a:t>The point is that Presbyterian Church membership decline is NOT a Presbyterian problem, but a sociological one.</a:t>
            </a:r>
            <a:br>
              <a:rPr sz="1200">
                <a:latin typeface="Arial"/>
                <a:ea typeface="Arial"/>
                <a:cs typeface="Arial"/>
                <a:sym typeface="Arial"/>
              </a:rPr>
            </a:br>
            <a:endParaRPr sz="1200">
              <a:latin typeface="Arial"/>
              <a:ea typeface="Arial"/>
              <a:cs typeface="Arial"/>
              <a:sym typeface="Arial"/>
            </a:endParaRPr>
          </a:p>
          <a:p>
            <a:pPr lvl="0" defTabSz="482600">
              <a:defRPr sz="1800"/>
            </a:pPr>
            <a:r>
              <a:rPr sz="1200">
                <a:latin typeface="Arial"/>
                <a:ea typeface="Arial"/>
                <a:cs typeface="Arial"/>
                <a:sym typeface="Arial"/>
              </a:rPr>
              <a:t>It is critical in the transformation process to put “our” decline in its social context so that congregational responses to this decline can be relevant, effective, and contextually relevant. The negativity and defensiveness that often describes the PC(USA) membership and leadership can be mitigated and even turned around to positive and creative responses when we realize that only through contextual and collaborative transformation efforts can these trends be reversed.</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Based on statistical research published of Dr. Robert D. Putnam (Harvard University) in his Bowling Alone: The Collapse and Revival of American Community (2001) and Better Together: Restoring the American Community (2004). Drawing on vast data from the Roper Social and Political Trends and the DDB Needham Life Style -- surveys that report in detail on Americans' changing behavior over the past twenty-five years -- Putnam shows how we have become increasingly disconnected from family, friends, neighbors, and social structures, whether the PTA, church, recreation clubs, political parties, or bowling leagues. Our shrinking access to the "social capital" that is the reward of communal activity and community sharing is a serious threat to our civic and personal health. Congregations are part of this trend of decline shared with all other groups. </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Source Data:</a:t>
            </a:r>
            <a:endParaRPr sz="1200">
              <a:latin typeface="Arial"/>
              <a:ea typeface="Arial"/>
              <a:cs typeface="Arial"/>
              <a:sym typeface="Arial"/>
            </a:endParaRPr>
          </a:p>
          <a:p>
            <a:pPr lvl="0" defTabSz="482600">
              <a:defRPr sz="1800"/>
            </a:pPr>
            <a:r>
              <a:rPr sz="1200">
                <a:latin typeface="Arial"/>
                <a:ea typeface="Arial"/>
                <a:cs typeface="Arial"/>
                <a:sym typeface="Arial"/>
              </a:rPr>
              <a:t>Presbyterian Church data is in millions of members, composited to include various streams of PC(USA). data sets found at: data</a:t>
            </a:r>
            <a:r>
              <a:rPr sz="1200">
                <a:latin typeface="Arial"/>
                <a:ea typeface="Arial"/>
                <a:cs typeface="Arial"/>
                <a:sym typeface="Arial"/>
                <a:hlinkClick r:id="rId3" invalidUrl="" action="" tgtFrame="" tooltip="" history="1" highlightClick="0" endSnd="0"/>
              </a:rPr>
              <a:t>http://www.thearda.com/Denoms/Families/Trees/familytree_presbyterian.asp</a:t>
            </a:r>
            <a:endParaRPr sz="1200">
              <a:latin typeface="Arial"/>
              <a:ea typeface="Arial"/>
              <a:cs typeface="Arial"/>
              <a:sym typeface="Arial"/>
            </a:endParaRPr>
          </a:p>
          <a:p>
            <a:pPr lvl="0" defTabSz="482600">
              <a:defRPr sz="1800"/>
            </a:pPr>
            <a:r>
              <a:rPr sz="1200">
                <a:latin typeface="Arial"/>
                <a:ea typeface="Arial"/>
                <a:cs typeface="Arial"/>
                <a:sym typeface="Arial"/>
              </a:rPr>
              <a:t>All Other Group Data: data is 10x million of members, Robert Putnam, data sets found at: </a:t>
            </a:r>
            <a:r>
              <a:rPr sz="1200">
                <a:latin typeface="Arial"/>
                <a:ea typeface="Arial"/>
                <a:cs typeface="Arial"/>
                <a:sym typeface="Arial"/>
                <a:hlinkClick r:id="rId4" invalidUrl="" action="" tgtFrame="" tooltip="" history="1" highlightClick="0" endSnd="0"/>
              </a:rPr>
              <a:t>http://www.bowlingalone.com/data.php3</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Gen X-ers increasingly civicly engaged?</a:t>
            </a:r>
            <a:endParaRPr sz="1200">
              <a:latin typeface="Arial"/>
              <a:ea typeface="Arial"/>
              <a:cs typeface="Arial"/>
              <a:sym typeface="Arial"/>
            </a:endParaRPr>
          </a:p>
          <a:p>
            <a:pPr lvl="0" defTabSz="482600">
              <a:defRPr sz="1800"/>
            </a:pPr>
            <a:r>
              <a:rPr sz="1200">
                <a:latin typeface="Arial"/>
                <a:ea typeface="Arial"/>
                <a:cs typeface="Arial"/>
                <a:sym typeface="Arial"/>
              </a:rPr>
              <a:t>Posted on </a:t>
            </a:r>
            <a:r>
              <a:rPr sz="1200">
                <a:latin typeface="Arial"/>
                <a:ea typeface="Arial"/>
                <a:cs typeface="Arial"/>
                <a:sym typeface="Arial"/>
                <a:hlinkClick r:id="rId5" invalidUrl="" action="" tgtFrame="" tooltip="" history="1" highlightClick="0" endSnd="0"/>
              </a:rPr>
              <a:t>October 27, 2011</a:t>
            </a:r>
            <a:r>
              <a:rPr sz="1200">
                <a:latin typeface="Arial"/>
                <a:ea typeface="Arial"/>
                <a:cs typeface="Arial"/>
                <a:sym typeface="Arial"/>
              </a:rPr>
              <a:t> by </a:t>
            </a:r>
            <a:r>
              <a:rPr sz="1200">
                <a:latin typeface="Arial"/>
                <a:ea typeface="Arial"/>
                <a:cs typeface="Arial"/>
                <a:sym typeface="Arial"/>
                <a:hlinkClick r:id="rId6" invalidUrl="" action="" tgtFrame="" tooltip="" history="1" highlightClick="0" endSnd="0"/>
              </a:rPr>
              <a:t>socialcapital</a:t>
            </a:r>
            <a:r>
              <a:rPr sz="1200">
                <a:latin typeface="Arial"/>
                <a:ea typeface="Arial"/>
                <a:cs typeface="Arial"/>
                <a:sym typeface="Arial"/>
              </a:rPr>
              <a:t> | </a:t>
            </a:r>
            <a:r>
              <a:rPr sz="1200">
                <a:latin typeface="Arial"/>
                <a:ea typeface="Arial"/>
                <a:cs typeface="Arial"/>
                <a:sym typeface="Arial"/>
                <a:hlinkClick r:id="rId7" invalidUrl="" action="" tgtFrame="" tooltip="" history="1" highlightClick="0" endSnd="0"/>
              </a:rPr>
              <a:t>1 Comment</a:t>
            </a:r>
            <a:endParaRPr sz="1200">
              <a:latin typeface="Arial"/>
              <a:ea typeface="Arial"/>
              <a:cs typeface="Arial"/>
              <a:sym typeface="Arial"/>
            </a:endParaRPr>
          </a:p>
          <a:p>
            <a:pPr lvl="0" defTabSz="482600">
              <a:defRPr sz="1800"/>
            </a:pPr>
            <a:r>
              <a:rPr sz="1200">
                <a:latin typeface="Arial"/>
                <a:ea typeface="Arial"/>
                <a:cs typeface="Arial"/>
                <a:sym typeface="Arial"/>
              </a:rPr>
              <a:t>The </a:t>
            </a:r>
            <a:r>
              <a:rPr sz="1200">
                <a:latin typeface="Arial"/>
                <a:ea typeface="Arial"/>
                <a:cs typeface="Arial"/>
                <a:sym typeface="Arial"/>
                <a:hlinkClick r:id="rId8" invalidUrl="" action="" tgtFrame="" tooltip="" history="1" highlightClick="0" endSnd="0"/>
              </a:rPr>
              <a:t>Longitudinal Study of American Youth </a:t>
            </a:r>
            <a:r>
              <a:rPr sz="1200">
                <a:latin typeface="Arial"/>
                <a:ea typeface="Arial"/>
                <a:cs typeface="Arial"/>
                <a:sym typeface="Arial"/>
              </a:rPr>
              <a:t>at University of Michigan has issued a new report “The Generation X Report: Active, Balanced, and Happy: These young Americans are not bowling alone“, whose conclusions are evident from its title.</a:t>
            </a:r>
            <a:endParaRPr sz="1200">
              <a:latin typeface="Arial"/>
              <a:ea typeface="Arial"/>
              <a:cs typeface="Arial"/>
              <a:sym typeface="Arial"/>
            </a:endParaRPr>
          </a:p>
          <a:p>
            <a:pPr lvl="0" defTabSz="482600">
              <a:defRPr sz="1800"/>
            </a:pPr>
            <a:r>
              <a:rPr sz="1200">
                <a:latin typeface="Arial"/>
                <a:ea typeface="Arial"/>
                <a:cs typeface="Arial"/>
                <a:sym typeface="Arial"/>
              </a:rPr>
              <a:t>Data they use: the LSAY began in 1987 with a national sample of 7th and 10th grade students in 50 U.S. public school systems; these 5,900 students were tracked for 6 years.  Then 95% of them were relocated in 2007 and interviewing has resumed annually for the last 4 years. Survey participants are now 36 and 39 years old.</a:t>
            </a:r>
            <a:endParaRPr sz="1200">
              <a:latin typeface="Arial"/>
              <a:ea typeface="Arial"/>
              <a:cs typeface="Arial"/>
              <a:sym typeface="Arial"/>
            </a:endParaRPr>
          </a:p>
          <a:p>
            <a:pPr lvl="0" defTabSz="482600">
              <a:defRPr sz="1800"/>
            </a:pPr>
            <a:r>
              <a:rPr sz="1200">
                <a:latin typeface="Arial"/>
                <a:ea typeface="Arial"/>
                <a:cs typeface="Arial"/>
                <a:sym typeface="Arial"/>
              </a:rPr>
              <a:t>Some of their evidence:</a:t>
            </a:r>
            <a:endParaRPr sz="1200">
              <a:latin typeface="Arial"/>
              <a:ea typeface="Arial"/>
              <a:cs typeface="Arial"/>
              <a:sym typeface="Arial"/>
            </a:endParaRPr>
          </a:p>
          <a:p>
            <a:pPr lvl="0" defTabSz="482600">
              <a:defRPr sz="1800"/>
            </a:pPr>
            <a:r>
              <a:rPr sz="1200">
                <a:latin typeface="Arial"/>
                <a:ea typeface="Arial"/>
                <a:cs typeface="Arial"/>
                <a:sym typeface="Arial"/>
              </a:rPr>
              <a:t>“One in three Generation X young adults is an active member of a church or religious organization and almost all of these young adults report attending one or more church or religious activities or events each week.  Thirty percent of Generation X young adults indicated that they are active members of a professional, business, or union organization, which provides additional opportunities for social interactions. Seventeen percent of all LSAY young adults are active members of a parent-teacher organization and 24% of the parents of minor children indicated that they are active in a school-based parent-teacher organization. Seventeen percent of Generation X young adult say that they are active in one or more community service groups and 29% report that they do some hours of volunteer work in their community each month. Four percent were active members of a book group and 3% indicated that they were active members of an environmental group….</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For more information and the missional implications for the PC(USA), please contact the author:</a:t>
            </a:r>
            <a:endParaRPr sz="1200">
              <a:latin typeface="Arial"/>
              <a:ea typeface="Arial"/>
              <a:cs typeface="Arial"/>
              <a:sym typeface="Arial"/>
            </a:endParaRPr>
          </a:p>
          <a:p>
            <a:pPr lvl="0" defTabSz="482600">
              <a:defRPr sz="1800"/>
            </a:pPr>
            <a:r>
              <a:rPr sz="1200">
                <a:latin typeface="Arial"/>
                <a:ea typeface="Arial"/>
                <a:cs typeface="Arial"/>
                <a:sym typeface="Arial"/>
              </a:rPr>
              <a:t>Dr. Kevin Yoho, General Presbyter</a:t>
            </a:r>
            <a:endParaRPr sz="1200">
              <a:latin typeface="Arial"/>
              <a:ea typeface="Arial"/>
              <a:cs typeface="Arial"/>
              <a:sym typeface="Arial"/>
            </a:endParaRPr>
          </a:p>
          <a:p>
            <a:pPr lvl="0" defTabSz="482600">
              <a:defRPr sz="1800"/>
            </a:pPr>
            <a:r>
              <a:rPr sz="1200">
                <a:latin typeface="Arial"/>
                <a:ea typeface="Arial"/>
                <a:cs typeface="Arial"/>
                <a:sym typeface="Arial"/>
              </a:rPr>
              <a:t>Newark Presbytery</a:t>
            </a:r>
            <a:endParaRPr sz="1200">
              <a:latin typeface="Arial"/>
              <a:ea typeface="Arial"/>
              <a:cs typeface="Arial"/>
              <a:sym typeface="Arial"/>
            </a:endParaRPr>
          </a:p>
          <a:p>
            <a:pPr lvl="0" defTabSz="482600">
              <a:defRPr sz="1800"/>
            </a:pPr>
            <a:r>
              <a:rPr sz="1200">
                <a:latin typeface="Arial"/>
                <a:ea typeface="Arial"/>
                <a:cs typeface="Arial"/>
                <a:sym typeface="Arial"/>
              </a:rPr>
              <a:t>973.429.2500 office</a:t>
            </a:r>
            <a:endParaRPr sz="1200">
              <a:latin typeface="Arial"/>
              <a:ea typeface="Arial"/>
              <a:cs typeface="Arial"/>
              <a:sym typeface="Arial"/>
            </a:endParaRPr>
          </a:p>
          <a:p>
            <a:pPr lvl="0" defTabSz="482600">
              <a:defRPr sz="1800"/>
            </a:pPr>
            <a:r>
              <a:rPr sz="1200">
                <a:latin typeface="Arial"/>
                <a:ea typeface="Arial"/>
                <a:cs typeface="Arial"/>
                <a:sym typeface="Arial"/>
              </a:rPr>
              <a:t>201.207.1544 mobile</a:t>
            </a:r>
            <a:endParaRPr sz="1200">
              <a:latin typeface="Arial"/>
              <a:ea typeface="Arial"/>
              <a:cs typeface="Arial"/>
              <a:sym typeface="Arial"/>
            </a:endParaRPr>
          </a:p>
          <a:p>
            <a:pPr lvl="0" defTabSz="482600">
              <a:defRPr sz="1800"/>
            </a:pPr>
            <a:r>
              <a:rPr sz="1200">
                <a:latin typeface="Arial"/>
                <a:ea typeface="Arial"/>
                <a:cs typeface="Arial"/>
                <a:sym typeface="Arial"/>
                <a:hlinkClick r:id="rId9" invalidUrl="" action="" tgtFrame="" tooltip="" history="1" highlightClick="0" endSnd="0"/>
              </a:rPr>
              <a:t>kevin@newarkpresbytery.org</a:t>
            </a:r>
            <a:endParaRPr sz="1200">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lvl="0"/>
          </a:p>
        </p:txBody>
      </p:sp>
      <p:sp>
        <p:nvSpPr>
          <p:cNvPr id="369" name="Shape 369"/>
          <p:cNvSpPr/>
          <p:nvPr>
            <p:ph type="body" sz="quarter" idx="1"/>
          </p:nvPr>
        </p:nvSpPr>
        <p:spPr>
          <a:prstGeom prst="rect">
            <a:avLst/>
          </a:prstGeom>
        </p:spPr>
        <p:txBody>
          <a:bodyPr/>
          <a:lstStyle/>
          <a:p>
            <a:pPr lvl="0" defTabSz="482600">
              <a:defRPr sz="1800"/>
            </a:pPr>
            <a:r>
              <a:rPr sz="1200">
                <a:latin typeface="Arial"/>
                <a:ea typeface="Arial"/>
                <a:cs typeface="Arial"/>
                <a:sym typeface="Arial"/>
              </a:rPr>
              <a:t>Slide Point:</a:t>
            </a:r>
            <a:endParaRPr sz="1200">
              <a:latin typeface="Arial"/>
              <a:ea typeface="Arial"/>
              <a:cs typeface="Arial"/>
              <a:sym typeface="Arial"/>
            </a:endParaRPr>
          </a:p>
          <a:p>
            <a:pPr lvl="0" defTabSz="482600">
              <a:defRPr sz="1800"/>
            </a:pPr>
            <a:r>
              <a:rPr sz="1200">
                <a:latin typeface="Arial"/>
                <a:ea typeface="Arial"/>
                <a:cs typeface="Arial"/>
                <a:sym typeface="Arial"/>
              </a:rPr>
              <a:t>The point is that Presbyterian Church membership decline is NOT a Presbyterian problem, but a sociological one.</a:t>
            </a:r>
            <a:br>
              <a:rPr sz="1200">
                <a:latin typeface="Arial"/>
                <a:ea typeface="Arial"/>
                <a:cs typeface="Arial"/>
                <a:sym typeface="Arial"/>
              </a:rPr>
            </a:br>
            <a:endParaRPr sz="1200">
              <a:latin typeface="Arial"/>
              <a:ea typeface="Arial"/>
              <a:cs typeface="Arial"/>
              <a:sym typeface="Arial"/>
            </a:endParaRPr>
          </a:p>
          <a:p>
            <a:pPr lvl="0" defTabSz="482600">
              <a:defRPr sz="1800"/>
            </a:pPr>
            <a:r>
              <a:rPr sz="1200">
                <a:latin typeface="Arial"/>
                <a:ea typeface="Arial"/>
                <a:cs typeface="Arial"/>
                <a:sym typeface="Arial"/>
              </a:rPr>
              <a:t>It is critical in the transformation process to put “our” decline in its social context so that congregational responses to this decline can be relevant, effective, and contextually relevant. The negativity and defensiveness that often describes the PC(USA) membership and leadership can be mitigated and even turned around to positive and creative responses when we realize that only through contextual and collaborative transformation efforts can these trends be reversed.</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Based on statistical research published of Dr. Robert D. Putnam (Harvard University) in his Bowling Alone: The Collapse and Revival of American Community (2001) and Better Together: Restoring the American Community (2004). Drawing on vast data from the Roper Social and Political Trends and the DDB Needham Life Style -- surveys that report in detail on Americans' changing behavior over the past twenty-five years -- Putnam shows how we have become increasingly disconnected from family, friends, neighbors, and social structures, whether the PTA, church, recreation clubs, political parties, or bowling leagues. Our shrinking access to the "social capital" that is the reward of communal activity and community sharing is a serious threat to our civic and personal health. Congregations are part of this trend of decline shared with all other groups. </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Source Data:</a:t>
            </a:r>
            <a:endParaRPr sz="1200">
              <a:latin typeface="Arial"/>
              <a:ea typeface="Arial"/>
              <a:cs typeface="Arial"/>
              <a:sym typeface="Arial"/>
            </a:endParaRPr>
          </a:p>
          <a:p>
            <a:pPr lvl="0" defTabSz="482600">
              <a:defRPr sz="1800"/>
            </a:pPr>
            <a:r>
              <a:rPr sz="1200">
                <a:latin typeface="Arial"/>
                <a:ea typeface="Arial"/>
                <a:cs typeface="Arial"/>
                <a:sym typeface="Arial"/>
              </a:rPr>
              <a:t>Presbyterian Church data is in millions of members, composited to include various streams of PC(USA). data sets found at: data</a:t>
            </a:r>
            <a:r>
              <a:rPr sz="1200">
                <a:latin typeface="Arial"/>
                <a:ea typeface="Arial"/>
                <a:cs typeface="Arial"/>
                <a:sym typeface="Arial"/>
                <a:hlinkClick r:id="rId3" invalidUrl="" action="" tgtFrame="" tooltip="" history="1" highlightClick="0" endSnd="0"/>
              </a:rPr>
              <a:t>http://www.thearda.com/Denoms/Families/Trees/familytree_presbyterian.asp</a:t>
            </a:r>
            <a:endParaRPr sz="1200">
              <a:latin typeface="Arial"/>
              <a:ea typeface="Arial"/>
              <a:cs typeface="Arial"/>
              <a:sym typeface="Arial"/>
            </a:endParaRPr>
          </a:p>
          <a:p>
            <a:pPr lvl="0" defTabSz="482600">
              <a:defRPr sz="1800"/>
            </a:pPr>
            <a:r>
              <a:rPr sz="1200">
                <a:latin typeface="Arial"/>
                <a:ea typeface="Arial"/>
                <a:cs typeface="Arial"/>
                <a:sym typeface="Arial"/>
              </a:rPr>
              <a:t>All Other Group Data: data is 10x million of members, Robert Putnam, data sets found at: </a:t>
            </a:r>
            <a:r>
              <a:rPr sz="1200">
                <a:latin typeface="Arial"/>
                <a:ea typeface="Arial"/>
                <a:cs typeface="Arial"/>
                <a:sym typeface="Arial"/>
                <a:hlinkClick r:id="rId4" invalidUrl="" action="" tgtFrame="" tooltip="" history="1" highlightClick="0" endSnd="0"/>
              </a:rPr>
              <a:t>http://www.bowlingalone.com/data.php3</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Gen X-ers increasingly civicly engaged?</a:t>
            </a:r>
            <a:endParaRPr sz="1200">
              <a:latin typeface="Arial"/>
              <a:ea typeface="Arial"/>
              <a:cs typeface="Arial"/>
              <a:sym typeface="Arial"/>
            </a:endParaRPr>
          </a:p>
          <a:p>
            <a:pPr lvl="0" defTabSz="482600">
              <a:defRPr sz="1800"/>
            </a:pPr>
            <a:r>
              <a:rPr sz="1200">
                <a:latin typeface="Arial"/>
                <a:ea typeface="Arial"/>
                <a:cs typeface="Arial"/>
                <a:sym typeface="Arial"/>
              </a:rPr>
              <a:t>Posted on </a:t>
            </a:r>
            <a:r>
              <a:rPr sz="1200">
                <a:latin typeface="Arial"/>
                <a:ea typeface="Arial"/>
                <a:cs typeface="Arial"/>
                <a:sym typeface="Arial"/>
                <a:hlinkClick r:id="rId5" invalidUrl="" action="" tgtFrame="" tooltip="" history="1" highlightClick="0" endSnd="0"/>
              </a:rPr>
              <a:t>October 27, 2011</a:t>
            </a:r>
            <a:r>
              <a:rPr sz="1200">
                <a:latin typeface="Arial"/>
                <a:ea typeface="Arial"/>
                <a:cs typeface="Arial"/>
                <a:sym typeface="Arial"/>
              </a:rPr>
              <a:t> by </a:t>
            </a:r>
            <a:r>
              <a:rPr sz="1200">
                <a:latin typeface="Arial"/>
                <a:ea typeface="Arial"/>
                <a:cs typeface="Arial"/>
                <a:sym typeface="Arial"/>
                <a:hlinkClick r:id="rId6" invalidUrl="" action="" tgtFrame="" tooltip="" history="1" highlightClick="0" endSnd="0"/>
              </a:rPr>
              <a:t>socialcapital</a:t>
            </a:r>
            <a:r>
              <a:rPr sz="1200">
                <a:latin typeface="Arial"/>
                <a:ea typeface="Arial"/>
                <a:cs typeface="Arial"/>
                <a:sym typeface="Arial"/>
              </a:rPr>
              <a:t> | </a:t>
            </a:r>
            <a:r>
              <a:rPr sz="1200">
                <a:latin typeface="Arial"/>
                <a:ea typeface="Arial"/>
                <a:cs typeface="Arial"/>
                <a:sym typeface="Arial"/>
                <a:hlinkClick r:id="rId7" invalidUrl="" action="" tgtFrame="" tooltip="" history="1" highlightClick="0" endSnd="0"/>
              </a:rPr>
              <a:t>1 Comment</a:t>
            </a:r>
            <a:endParaRPr sz="1200">
              <a:latin typeface="Arial"/>
              <a:ea typeface="Arial"/>
              <a:cs typeface="Arial"/>
              <a:sym typeface="Arial"/>
            </a:endParaRPr>
          </a:p>
          <a:p>
            <a:pPr lvl="0" defTabSz="482600">
              <a:defRPr sz="1800"/>
            </a:pPr>
            <a:r>
              <a:rPr sz="1200">
                <a:latin typeface="Arial"/>
                <a:ea typeface="Arial"/>
                <a:cs typeface="Arial"/>
                <a:sym typeface="Arial"/>
              </a:rPr>
              <a:t>The </a:t>
            </a:r>
            <a:r>
              <a:rPr sz="1200">
                <a:latin typeface="Arial"/>
                <a:ea typeface="Arial"/>
                <a:cs typeface="Arial"/>
                <a:sym typeface="Arial"/>
                <a:hlinkClick r:id="rId8" invalidUrl="" action="" tgtFrame="" tooltip="" history="1" highlightClick="0" endSnd="0"/>
              </a:rPr>
              <a:t>Longitudinal Study of American Youth </a:t>
            </a:r>
            <a:r>
              <a:rPr sz="1200">
                <a:latin typeface="Arial"/>
                <a:ea typeface="Arial"/>
                <a:cs typeface="Arial"/>
                <a:sym typeface="Arial"/>
              </a:rPr>
              <a:t>at University of Michigan has issued a new report “The Generation X Report: Active, Balanced, and Happy: These young Americans are not bowling alone“, whose conclusions are evident from its title.</a:t>
            </a:r>
            <a:endParaRPr sz="1200">
              <a:latin typeface="Arial"/>
              <a:ea typeface="Arial"/>
              <a:cs typeface="Arial"/>
              <a:sym typeface="Arial"/>
            </a:endParaRPr>
          </a:p>
          <a:p>
            <a:pPr lvl="0" defTabSz="482600">
              <a:defRPr sz="1800"/>
            </a:pPr>
            <a:r>
              <a:rPr sz="1200">
                <a:latin typeface="Arial"/>
                <a:ea typeface="Arial"/>
                <a:cs typeface="Arial"/>
                <a:sym typeface="Arial"/>
              </a:rPr>
              <a:t>Data they use: the LSAY began in 1987 with a national sample of 7th and 10th grade students in 50 U.S. public school systems; these 5,900 students were tracked for 6 years.  Then 95% of them were relocated in 2007 and interviewing has resumed annually for the last 4 years. Survey participants are now 36 and 39 years old.</a:t>
            </a:r>
            <a:endParaRPr sz="1200">
              <a:latin typeface="Arial"/>
              <a:ea typeface="Arial"/>
              <a:cs typeface="Arial"/>
              <a:sym typeface="Arial"/>
            </a:endParaRPr>
          </a:p>
          <a:p>
            <a:pPr lvl="0" defTabSz="482600">
              <a:defRPr sz="1800"/>
            </a:pPr>
            <a:r>
              <a:rPr sz="1200">
                <a:latin typeface="Arial"/>
                <a:ea typeface="Arial"/>
                <a:cs typeface="Arial"/>
                <a:sym typeface="Arial"/>
              </a:rPr>
              <a:t>Some of their evidence:</a:t>
            </a:r>
            <a:endParaRPr sz="1200">
              <a:latin typeface="Arial"/>
              <a:ea typeface="Arial"/>
              <a:cs typeface="Arial"/>
              <a:sym typeface="Arial"/>
            </a:endParaRPr>
          </a:p>
          <a:p>
            <a:pPr lvl="0" defTabSz="482600">
              <a:defRPr sz="1800"/>
            </a:pPr>
            <a:r>
              <a:rPr sz="1200">
                <a:latin typeface="Arial"/>
                <a:ea typeface="Arial"/>
                <a:cs typeface="Arial"/>
                <a:sym typeface="Arial"/>
              </a:rPr>
              <a:t>“One in three Generation X young adults is an active member of a church or religious organization and almost all of these young adults report attending one or more church or religious activities or events each week.  Thirty percent of Generation X young adults indicated that they are active members of a professional, business, or union organization, which provides additional opportunities for social interactions. Seventeen percent of all LSAY young adults are active members of a parent-teacher organization and 24% of the parents of minor children indicated that they are active in a school-based parent-teacher organization. Seventeen percent of Generation X young adult say that they are active in one or more community service groups and 29% report that they do some hours of volunteer work in their community each month. Four percent were active members of a book group and 3% indicated that they were active members of an environmental group….</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For more information and the missional implications for the PC(USA), please contact the author:</a:t>
            </a:r>
            <a:endParaRPr sz="1200">
              <a:latin typeface="Arial"/>
              <a:ea typeface="Arial"/>
              <a:cs typeface="Arial"/>
              <a:sym typeface="Arial"/>
            </a:endParaRPr>
          </a:p>
          <a:p>
            <a:pPr lvl="0" defTabSz="482600">
              <a:defRPr sz="1800"/>
            </a:pPr>
            <a:r>
              <a:rPr sz="1200">
                <a:latin typeface="Arial"/>
                <a:ea typeface="Arial"/>
                <a:cs typeface="Arial"/>
                <a:sym typeface="Arial"/>
              </a:rPr>
              <a:t>Dr. Kevin Yoho, General Presbyter</a:t>
            </a:r>
            <a:endParaRPr sz="1200">
              <a:latin typeface="Arial"/>
              <a:ea typeface="Arial"/>
              <a:cs typeface="Arial"/>
              <a:sym typeface="Arial"/>
            </a:endParaRPr>
          </a:p>
          <a:p>
            <a:pPr lvl="0" defTabSz="482600">
              <a:defRPr sz="1800"/>
            </a:pPr>
            <a:r>
              <a:rPr sz="1200">
                <a:latin typeface="Arial"/>
                <a:ea typeface="Arial"/>
                <a:cs typeface="Arial"/>
                <a:sym typeface="Arial"/>
              </a:rPr>
              <a:t>Newark Presbytery</a:t>
            </a:r>
            <a:endParaRPr sz="1200">
              <a:latin typeface="Arial"/>
              <a:ea typeface="Arial"/>
              <a:cs typeface="Arial"/>
              <a:sym typeface="Arial"/>
            </a:endParaRPr>
          </a:p>
          <a:p>
            <a:pPr lvl="0" defTabSz="482600">
              <a:defRPr sz="1800"/>
            </a:pPr>
            <a:r>
              <a:rPr sz="1200">
                <a:latin typeface="Arial"/>
                <a:ea typeface="Arial"/>
                <a:cs typeface="Arial"/>
                <a:sym typeface="Arial"/>
              </a:rPr>
              <a:t>973.429.2500 office</a:t>
            </a:r>
            <a:endParaRPr sz="1200">
              <a:latin typeface="Arial"/>
              <a:ea typeface="Arial"/>
              <a:cs typeface="Arial"/>
              <a:sym typeface="Arial"/>
            </a:endParaRPr>
          </a:p>
          <a:p>
            <a:pPr lvl="0" defTabSz="482600">
              <a:defRPr sz="1800"/>
            </a:pPr>
            <a:r>
              <a:rPr sz="1200">
                <a:latin typeface="Arial"/>
                <a:ea typeface="Arial"/>
                <a:cs typeface="Arial"/>
                <a:sym typeface="Arial"/>
              </a:rPr>
              <a:t>201.207.1544 mobile</a:t>
            </a:r>
            <a:endParaRPr sz="1200">
              <a:latin typeface="Arial"/>
              <a:ea typeface="Arial"/>
              <a:cs typeface="Arial"/>
              <a:sym typeface="Arial"/>
            </a:endParaRPr>
          </a:p>
          <a:p>
            <a:pPr lvl="0" defTabSz="482600">
              <a:defRPr sz="1800"/>
            </a:pPr>
            <a:r>
              <a:rPr sz="1200">
                <a:latin typeface="Arial"/>
                <a:ea typeface="Arial"/>
                <a:cs typeface="Arial"/>
                <a:sym typeface="Arial"/>
                <a:hlinkClick r:id="rId9" invalidUrl="" action="" tgtFrame="" tooltip="" history="1" highlightClick="0" endSnd="0"/>
              </a:rPr>
              <a:t>kevin@newarkpresbytery.org</a:t>
            </a:r>
            <a:endParaRPr sz="12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lvl="0"/>
          </a:p>
        </p:txBody>
      </p:sp>
      <p:sp>
        <p:nvSpPr>
          <p:cNvPr id="127" name="Shape 127"/>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You must be born anew.</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3:16    	“For God so loved the world that he gave his one and only Son, that whoever believes in him shall not perish but have eternal life. 17 For God did not send his Son into the world to condemn the world, but to save the world through him.</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 25 An argument developed between some of John’s disciples and a certain Jew over the matter of ceremonial washing.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lvl="0"/>
          </a:p>
        </p:txBody>
      </p:sp>
      <p:sp>
        <p:nvSpPr>
          <p:cNvPr id="374" name="Shape 374"/>
          <p:cNvSpPr/>
          <p:nvPr>
            <p:ph type="body" sz="quarter" idx="1"/>
          </p:nvPr>
        </p:nvSpPr>
        <p:spPr>
          <a:prstGeom prst="rect">
            <a:avLst/>
          </a:prstGeom>
        </p:spPr>
        <p:txBody>
          <a:bodyPr/>
          <a:lstStyle/>
          <a:p>
            <a:pPr lvl="0">
              <a:defRPr sz="1800"/>
            </a:pPr>
            <a:r>
              <a:rPr sz="2200"/>
              <a:t>The membership decline of volunteer associations (such as the church) correlates to their reduced community involvement, caused by a withdrawal of social capital.</a:t>
            </a:r>
            <a:endParaRPr sz="2200"/>
          </a:p>
          <a:p>
            <a:pPr lvl="0">
              <a:defRPr sz="1800"/>
            </a:pPr>
            <a:r>
              <a:rPr sz="2200"/>
              <a:t>In order for congregations to grow deep and wide, they must increase their involvement in their community by re-investing their social capital (spiritual, emotional, physical, financial, etc.)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lvl="0"/>
          </a:p>
        </p:txBody>
      </p:sp>
      <p:sp>
        <p:nvSpPr>
          <p:cNvPr id="387" name="Shape 387"/>
          <p:cNvSpPr/>
          <p:nvPr>
            <p:ph type="body" sz="quarter" idx="1"/>
          </p:nvPr>
        </p:nvSpPr>
        <p:spPr>
          <a:prstGeom prst="rect">
            <a:avLst/>
          </a:prstGeom>
        </p:spPr>
        <p:txBody>
          <a:bodyPr/>
          <a:lstStyle/>
          <a:p>
            <a:pPr lvl="0" defTabSz="482600">
              <a:defRPr sz="1800"/>
            </a:pPr>
            <a:r>
              <a:rPr sz="1200">
                <a:latin typeface="Arial"/>
                <a:ea typeface="Arial"/>
                <a:cs typeface="Arial"/>
                <a:sym typeface="Arial"/>
              </a:rPr>
              <a:t>Slide Point:</a:t>
            </a:r>
            <a:endParaRPr sz="1200">
              <a:latin typeface="Arial"/>
              <a:ea typeface="Arial"/>
              <a:cs typeface="Arial"/>
              <a:sym typeface="Arial"/>
            </a:endParaRPr>
          </a:p>
          <a:p>
            <a:pPr lvl="0" defTabSz="482600">
              <a:defRPr sz="1800"/>
            </a:pPr>
            <a:r>
              <a:rPr sz="1200">
                <a:latin typeface="Arial"/>
                <a:ea typeface="Arial"/>
                <a:cs typeface="Arial"/>
                <a:sym typeface="Arial"/>
              </a:rPr>
              <a:t>The point is that Presbyterian Church membership decline is NOT a Presbyterian problem, but a sociological one.</a:t>
            </a:r>
            <a:br>
              <a:rPr sz="1200">
                <a:latin typeface="Arial"/>
                <a:ea typeface="Arial"/>
                <a:cs typeface="Arial"/>
                <a:sym typeface="Arial"/>
              </a:rPr>
            </a:br>
            <a:endParaRPr sz="1200">
              <a:latin typeface="Arial"/>
              <a:ea typeface="Arial"/>
              <a:cs typeface="Arial"/>
              <a:sym typeface="Arial"/>
            </a:endParaRPr>
          </a:p>
          <a:p>
            <a:pPr lvl="0" defTabSz="482600">
              <a:defRPr sz="1800"/>
            </a:pPr>
            <a:r>
              <a:rPr sz="1200">
                <a:latin typeface="Arial"/>
                <a:ea typeface="Arial"/>
                <a:cs typeface="Arial"/>
                <a:sym typeface="Arial"/>
              </a:rPr>
              <a:t>It is critical in the transformation process to put “our” decline in its social context so that congregational responses to this decline can be relevant, effective, and contextually relevant. The negativity and defensiveness that often describes the PC(USA) membership and leadership can be mitigated and even turned around to positive and creative responses when we realize that only through contextual and collaborative transformation efforts can these trends be reversed.</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Based on statistical research published of Dr. Robert D. Putnam (Harvard University) in his Bowling Alone: The Collapse and Revival of American Community (2001) and Better Together: Restoring the American Community (2004). Drawing on vast data from the Roper Social and Political Trends and the DDB Needham Life Style -- surveys that report in detail on Americans' changing behavior over the past twenty-five years -- Putnam shows how we have become increasingly disconnected from family, friends, neighbors, and social structures, whether the PTA, church, recreation clubs, political parties, or bowling leagues. Our shrinking access to the "social capital" that is the reward of communal activity and community sharing is a serious threat to our civic and personal health. Congregations are part of this trend of decline shared with all other groups. </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Source Data:</a:t>
            </a:r>
            <a:endParaRPr sz="1200">
              <a:latin typeface="Arial"/>
              <a:ea typeface="Arial"/>
              <a:cs typeface="Arial"/>
              <a:sym typeface="Arial"/>
            </a:endParaRPr>
          </a:p>
          <a:p>
            <a:pPr lvl="0" defTabSz="482600">
              <a:defRPr sz="1800"/>
            </a:pPr>
            <a:r>
              <a:rPr sz="1200">
                <a:latin typeface="Arial"/>
                <a:ea typeface="Arial"/>
                <a:cs typeface="Arial"/>
                <a:sym typeface="Arial"/>
              </a:rPr>
              <a:t>Presbyterian Church data is in millions of members, composited to include various streams of PC(USA). data sets found at: data</a:t>
            </a:r>
            <a:r>
              <a:rPr sz="1200">
                <a:latin typeface="Arial"/>
                <a:ea typeface="Arial"/>
                <a:cs typeface="Arial"/>
                <a:sym typeface="Arial"/>
                <a:hlinkClick r:id="rId3" invalidUrl="" action="" tgtFrame="" tooltip="" history="1" highlightClick="0" endSnd="0"/>
              </a:rPr>
              <a:t>http://www.thearda.com/Denoms/Families/Trees/familytree_presbyterian.asp</a:t>
            </a:r>
            <a:endParaRPr sz="1200">
              <a:latin typeface="Arial"/>
              <a:ea typeface="Arial"/>
              <a:cs typeface="Arial"/>
              <a:sym typeface="Arial"/>
            </a:endParaRPr>
          </a:p>
          <a:p>
            <a:pPr lvl="0" defTabSz="482600">
              <a:defRPr sz="1800"/>
            </a:pPr>
            <a:r>
              <a:rPr sz="1200">
                <a:latin typeface="Arial"/>
                <a:ea typeface="Arial"/>
                <a:cs typeface="Arial"/>
                <a:sym typeface="Arial"/>
              </a:rPr>
              <a:t>All Other Group Data: data is 10x million of members, Robert Putnam, data sets found at: </a:t>
            </a:r>
            <a:r>
              <a:rPr sz="1200">
                <a:latin typeface="Arial"/>
                <a:ea typeface="Arial"/>
                <a:cs typeface="Arial"/>
                <a:sym typeface="Arial"/>
                <a:hlinkClick r:id="rId4" invalidUrl="" action="" tgtFrame="" tooltip="" history="1" highlightClick="0" endSnd="0"/>
              </a:rPr>
              <a:t>http://www.bowlingalone.com/data.php3</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Gen X-ers increasingly civicly engaged?</a:t>
            </a:r>
            <a:endParaRPr sz="1200">
              <a:latin typeface="Arial"/>
              <a:ea typeface="Arial"/>
              <a:cs typeface="Arial"/>
              <a:sym typeface="Arial"/>
            </a:endParaRPr>
          </a:p>
          <a:p>
            <a:pPr lvl="0" defTabSz="482600">
              <a:defRPr sz="1800"/>
            </a:pPr>
            <a:r>
              <a:rPr sz="1200">
                <a:latin typeface="Arial"/>
                <a:ea typeface="Arial"/>
                <a:cs typeface="Arial"/>
                <a:sym typeface="Arial"/>
              </a:rPr>
              <a:t>Posted on </a:t>
            </a:r>
            <a:r>
              <a:rPr sz="1200">
                <a:latin typeface="Arial"/>
                <a:ea typeface="Arial"/>
                <a:cs typeface="Arial"/>
                <a:sym typeface="Arial"/>
                <a:hlinkClick r:id="rId5" invalidUrl="" action="" tgtFrame="" tooltip="" history="1" highlightClick="0" endSnd="0"/>
              </a:rPr>
              <a:t>October 27, 2011</a:t>
            </a:r>
            <a:r>
              <a:rPr sz="1200">
                <a:latin typeface="Arial"/>
                <a:ea typeface="Arial"/>
                <a:cs typeface="Arial"/>
                <a:sym typeface="Arial"/>
              </a:rPr>
              <a:t> by </a:t>
            </a:r>
            <a:r>
              <a:rPr sz="1200">
                <a:latin typeface="Arial"/>
                <a:ea typeface="Arial"/>
                <a:cs typeface="Arial"/>
                <a:sym typeface="Arial"/>
                <a:hlinkClick r:id="rId6" invalidUrl="" action="" tgtFrame="" tooltip="" history="1" highlightClick="0" endSnd="0"/>
              </a:rPr>
              <a:t>socialcapital</a:t>
            </a:r>
            <a:r>
              <a:rPr sz="1200">
                <a:latin typeface="Arial"/>
                <a:ea typeface="Arial"/>
                <a:cs typeface="Arial"/>
                <a:sym typeface="Arial"/>
              </a:rPr>
              <a:t> | </a:t>
            </a:r>
            <a:r>
              <a:rPr sz="1200">
                <a:latin typeface="Arial"/>
                <a:ea typeface="Arial"/>
                <a:cs typeface="Arial"/>
                <a:sym typeface="Arial"/>
                <a:hlinkClick r:id="rId7" invalidUrl="" action="" tgtFrame="" tooltip="" history="1" highlightClick="0" endSnd="0"/>
              </a:rPr>
              <a:t>1 Comment</a:t>
            </a:r>
            <a:endParaRPr sz="1200">
              <a:latin typeface="Arial"/>
              <a:ea typeface="Arial"/>
              <a:cs typeface="Arial"/>
              <a:sym typeface="Arial"/>
            </a:endParaRPr>
          </a:p>
          <a:p>
            <a:pPr lvl="0" defTabSz="482600">
              <a:defRPr sz="1800"/>
            </a:pPr>
            <a:r>
              <a:rPr sz="1200">
                <a:latin typeface="Arial"/>
                <a:ea typeface="Arial"/>
                <a:cs typeface="Arial"/>
                <a:sym typeface="Arial"/>
              </a:rPr>
              <a:t>The </a:t>
            </a:r>
            <a:r>
              <a:rPr sz="1200">
                <a:latin typeface="Arial"/>
                <a:ea typeface="Arial"/>
                <a:cs typeface="Arial"/>
                <a:sym typeface="Arial"/>
                <a:hlinkClick r:id="rId8" invalidUrl="" action="" tgtFrame="" tooltip="" history="1" highlightClick="0" endSnd="0"/>
              </a:rPr>
              <a:t>Longitudinal Study of American Youth </a:t>
            </a:r>
            <a:r>
              <a:rPr sz="1200">
                <a:latin typeface="Arial"/>
                <a:ea typeface="Arial"/>
                <a:cs typeface="Arial"/>
                <a:sym typeface="Arial"/>
              </a:rPr>
              <a:t>at University of Michigan has issued a new report “The Generation X Report: Active, Balanced, and Happy: These young Americans are not bowling alone“, whose conclusions are evident from its title.</a:t>
            </a:r>
            <a:endParaRPr sz="1200">
              <a:latin typeface="Arial"/>
              <a:ea typeface="Arial"/>
              <a:cs typeface="Arial"/>
              <a:sym typeface="Arial"/>
            </a:endParaRPr>
          </a:p>
          <a:p>
            <a:pPr lvl="0" defTabSz="482600">
              <a:defRPr sz="1800"/>
            </a:pPr>
            <a:r>
              <a:rPr sz="1200">
                <a:latin typeface="Arial"/>
                <a:ea typeface="Arial"/>
                <a:cs typeface="Arial"/>
                <a:sym typeface="Arial"/>
              </a:rPr>
              <a:t>Data they use: the LSAY began in 1987 with a national sample of 7th and 10th grade students in 50 U.S. public school systems; these 5,900 students were tracked for 6 years.  Then 95% of them were relocated in 2007 and interviewing has resumed annually for the last 4 years. Survey participants are now 36 and 39 years old.</a:t>
            </a:r>
            <a:endParaRPr sz="1200">
              <a:latin typeface="Arial"/>
              <a:ea typeface="Arial"/>
              <a:cs typeface="Arial"/>
              <a:sym typeface="Arial"/>
            </a:endParaRPr>
          </a:p>
          <a:p>
            <a:pPr lvl="0" defTabSz="482600">
              <a:defRPr sz="1800"/>
            </a:pPr>
            <a:r>
              <a:rPr sz="1200">
                <a:latin typeface="Arial"/>
                <a:ea typeface="Arial"/>
                <a:cs typeface="Arial"/>
                <a:sym typeface="Arial"/>
              </a:rPr>
              <a:t>Some of their evidence:</a:t>
            </a:r>
            <a:endParaRPr sz="1200">
              <a:latin typeface="Arial"/>
              <a:ea typeface="Arial"/>
              <a:cs typeface="Arial"/>
              <a:sym typeface="Arial"/>
            </a:endParaRPr>
          </a:p>
          <a:p>
            <a:pPr lvl="0" defTabSz="482600">
              <a:defRPr sz="1800"/>
            </a:pPr>
            <a:r>
              <a:rPr sz="1200">
                <a:latin typeface="Arial"/>
                <a:ea typeface="Arial"/>
                <a:cs typeface="Arial"/>
                <a:sym typeface="Arial"/>
              </a:rPr>
              <a:t>“One in three Generation X young adults is an active member of a church or religious organization and almost all of these young adults report attending one or more church or religious activities or events each week.  Thirty percent of Generation X young adults indicated that they are active members of a professional, business, or union organization, which provides additional opportunities for social interactions. Seventeen percent of all LSAY young adults are active members of a parent-teacher organization and 24% of the parents of minor children indicated that they are active in a school-based parent-teacher organization. Seventeen percent of Generation X young adult say that they are active in one or more community service groups and 29% report that they do some hours of volunteer work in their community each month. Four percent were active members of a book group and 3% indicated that they were active members of an environmental group….</a:t>
            </a:r>
            <a:endParaRPr sz="1200">
              <a:latin typeface="Arial"/>
              <a:ea typeface="Arial"/>
              <a:cs typeface="Arial"/>
              <a:sym typeface="Arial"/>
            </a:endParaRPr>
          </a:p>
          <a:p>
            <a:pPr lvl="0" defTabSz="482600">
              <a:defRPr sz="1800"/>
            </a:pPr>
            <a:endParaRPr sz="1200">
              <a:latin typeface="Arial"/>
              <a:ea typeface="Arial"/>
              <a:cs typeface="Arial"/>
              <a:sym typeface="Arial"/>
            </a:endParaRPr>
          </a:p>
          <a:p>
            <a:pPr lvl="0" defTabSz="482600">
              <a:defRPr sz="1800"/>
            </a:pPr>
            <a:r>
              <a:rPr sz="1200">
                <a:latin typeface="Arial"/>
                <a:ea typeface="Arial"/>
                <a:cs typeface="Arial"/>
                <a:sym typeface="Arial"/>
              </a:rPr>
              <a:t>For more information and the missional implications for the PC(USA), please contact the author:</a:t>
            </a:r>
            <a:endParaRPr sz="1200">
              <a:latin typeface="Arial"/>
              <a:ea typeface="Arial"/>
              <a:cs typeface="Arial"/>
              <a:sym typeface="Arial"/>
            </a:endParaRPr>
          </a:p>
          <a:p>
            <a:pPr lvl="0" defTabSz="482600">
              <a:defRPr sz="1800"/>
            </a:pPr>
            <a:r>
              <a:rPr sz="1200">
                <a:latin typeface="Arial"/>
                <a:ea typeface="Arial"/>
                <a:cs typeface="Arial"/>
                <a:sym typeface="Arial"/>
              </a:rPr>
              <a:t>Dr. Kevin Yoho, General Presbyter</a:t>
            </a:r>
            <a:endParaRPr sz="1200">
              <a:latin typeface="Arial"/>
              <a:ea typeface="Arial"/>
              <a:cs typeface="Arial"/>
              <a:sym typeface="Arial"/>
            </a:endParaRPr>
          </a:p>
          <a:p>
            <a:pPr lvl="0" defTabSz="482600">
              <a:defRPr sz="1800"/>
            </a:pPr>
            <a:r>
              <a:rPr sz="1200">
                <a:latin typeface="Arial"/>
                <a:ea typeface="Arial"/>
                <a:cs typeface="Arial"/>
                <a:sym typeface="Arial"/>
              </a:rPr>
              <a:t>Newark Presbytery</a:t>
            </a:r>
            <a:endParaRPr sz="1200">
              <a:latin typeface="Arial"/>
              <a:ea typeface="Arial"/>
              <a:cs typeface="Arial"/>
              <a:sym typeface="Arial"/>
            </a:endParaRPr>
          </a:p>
          <a:p>
            <a:pPr lvl="0" defTabSz="482600">
              <a:defRPr sz="1800"/>
            </a:pPr>
            <a:r>
              <a:rPr sz="1200">
                <a:latin typeface="Arial"/>
                <a:ea typeface="Arial"/>
                <a:cs typeface="Arial"/>
                <a:sym typeface="Arial"/>
              </a:rPr>
              <a:t>973.429.2500 office</a:t>
            </a:r>
            <a:endParaRPr sz="1200">
              <a:latin typeface="Arial"/>
              <a:ea typeface="Arial"/>
              <a:cs typeface="Arial"/>
              <a:sym typeface="Arial"/>
            </a:endParaRPr>
          </a:p>
          <a:p>
            <a:pPr lvl="0" defTabSz="482600">
              <a:defRPr sz="1800"/>
            </a:pPr>
            <a:r>
              <a:rPr sz="1200">
                <a:latin typeface="Arial"/>
                <a:ea typeface="Arial"/>
                <a:cs typeface="Arial"/>
                <a:sym typeface="Arial"/>
              </a:rPr>
              <a:t>201.207.1544 mobile</a:t>
            </a:r>
            <a:endParaRPr sz="1200">
              <a:latin typeface="Arial"/>
              <a:ea typeface="Arial"/>
              <a:cs typeface="Arial"/>
              <a:sym typeface="Arial"/>
            </a:endParaRPr>
          </a:p>
          <a:p>
            <a:pPr lvl="0" defTabSz="482600">
              <a:defRPr sz="1800"/>
            </a:pPr>
            <a:r>
              <a:rPr sz="1200">
                <a:latin typeface="Arial"/>
                <a:ea typeface="Arial"/>
                <a:cs typeface="Arial"/>
                <a:sym typeface="Arial"/>
                <a:hlinkClick r:id="rId9" invalidUrl="" action="" tgtFrame="" tooltip="" history="1" highlightClick="0" endSnd="0"/>
              </a:rPr>
              <a:t>kevin@newarkpresbytery.org</a:t>
            </a:r>
            <a:endParaRPr sz="120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lvl="0"/>
          </a:p>
        </p:txBody>
      </p:sp>
      <p:sp>
        <p:nvSpPr>
          <p:cNvPr id="394" name="Shape 394"/>
          <p:cNvSpPr/>
          <p:nvPr>
            <p:ph type="body" sz="quarter" idx="1"/>
          </p:nvPr>
        </p:nvSpPr>
        <p:spPr>
          <a:prstGeom prst="rect">
            <a:avLst/>
          </a:prstGeom>
        </p:spPr>
        <p:txBody>
          <a:bodyPr/>
          <a:lstStyle/>
          <a:p>
            <a:pPr lvl="0">
              <a:defRPr sz="1800"/>
            </a:pPr>
            <a:r>
              <a:rPr sz="2200"/>
              <a:t>Study of community connections is emergent</a:t>
            </a:r>
            <a:endParaRPr sz="2200"/>
          </a:p>
          <a:p>
            <a:pPr lvl="0">
              <a:defRPr sz="1800"/>
            </a:pPr>
            <a:r>
              <a:rPr sz="2200"/>
              <a:t>Community effects often overlooked factors in quality of life studies</a:t>
            </a:r>
            <a:endParaRPr sz="2200"/>
          </a:p>
          <a:p>
            <a:pPr lvl="0">
              <a:defRPr sz="1800"/>
            </a:pPr>
            <a:r>
              <a:rPr sz="2200"/>
              <a:t>Degree to which people are imbedded in their communities may escape the attention of those who seek to discover why some neighborhoods thrive while others despair</a:t>
            </a:r>
            <a:endParaRPr sz="2200"/>
          </a:p>
          <a:p>
            <a:pPr lvl="0">
              <a:defRPr sz="1800"/>
            </a:pPr>
            <a:r>
              <a:rPr sz="2200"/>
              <a:t>Improving quality of life is partially tied into how engaged people are in their community and how connected they feel with that community</a:t>
            </a:r>
            <a:endParaRPr sz="2200"/>
          </a:p>
          <a:p>
            <a:pPr lvl="0">
              <a:defRPr sz="1800"/>
            </a:pPr>
            <a:r>
              <a:rPr sz="2200"/>
              <a:t>Community engagement (CE) and sense of community (SC) are core elements of community connections</a:t>
            </a:r>
            <a:endParaRPr sz="2200"/>
          </a:p>
          <a:p>
            <a:pPr lvl="0">
              <a:defRPr sz="1800"/>
            </a:pPr>
            <a:r>
              <a:rPr sz="2200"/>
              <a:t>Community engagement is the degree to which an individual is active with other individuals and groups around particular community events and issues; CE uses formal networks as a vehicle for connections</a:t>
            </a:r>
            <a:endParaRPr sz="2200"/>
          </a:p>
          <a:p>
            <a:pPr lvl="0">
              <a:defRPr sz="1800"/>
            </a:pPr>
            <a:r>
              <a:rPr sz="2200"/>
              <a:t>Sense of community is the degree to which an individual is affectively connected with others; SC uses informal networks as a vehicle for connections</a:t>
            </a:r>
            <a:endParaRPr sz="2200"/>
          </a:p>
          <a:p>
            <a:pPr lvl="0">
              <a:defRPr sz="1800"/>
            </a:pPr>
            <a:r>
              <a:rPr sz="2200"/>
              <a:t>Community engagement and sense of community are interrelated</a:t>
            </a:r>
            <a:endParaRPr sz="2200"/>
          </a:p>
          <a:p>
            <a:pPr lvl="0">
              <a:defRPr sz="1800"/>
            </a:pPr>
            <a:r>
              <a:rPr sz="2200"/>
              <a:t>Each informs and facilitates the other</a:t>
            </a:r>
            <a:endParaRPr sz="2200"/>
          </a:p>
          <a:p>
            <a:pPr lvl="0">
              <a:defRPr sz="1800"/>
            </a:pPr>
            <a:r>
              <a:rPr sz="2200"/>
              <a:t>Each has a unique contribution to understanding community connections and in combination they provide a broad understanding of the instrumental and affective dimensions of community life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lvl="0"/>
          </a:p>
        </p:txBody>
      </p:sp>
      <p:sp>
        <p:nvSpPr>
          <p:cNvPr id="399" name="Shape 399"/>
          <p:cNvSpPr/>
          <p:nvPr>
            <p:ph type="body" sz="quarter" idx="1"/>
          </p:nvPr>
        </p:nvSpPr>
        <p:spPr>
          <a:prstGeom prst="rect">
            <a:avLst/>
          </a:prstGeom>
        </p:spPr>
        <p:txBody>
          <a:bodyPr/>
          <a:lstStyle>
            <a:lvl1pPr>
              <a:defRPr sz="1200"/>
            </a:lvl1pPr>
          </a:lstStyle>
          <a:p>
            <a:pPr lvl="0">
              <a:defRPr sz="1800"/>
            </a:pPr>
            <a:r>
              <a:rPr sz="1200"/>
              <a:t>The ARIS (AMERICAN RELIGIOUS IDENTIFICATION SURVEY (ARIS) 2008) The challenge to Christianity in American society does not come from other world religions or new religious movements (NRMs) but rather from a rejection of all organized religions.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lvl="0"/>
          </a:p>
        </p:txBody>
      </p:sp>
      <p:sp>
        <p:nvSpPr>
          <p:cNvPr id="420" name="Shape 420"/>
          <p:cNvSpPr/>
          <p:nvPr>
            <p:ph type="body" sz="quarter" idx="1"/>
          </p:nvPr>
        </p:nvSpPr>
        <p:spPr>
          <a:prstGeom prst="rect">
            <a:avLst/>
          </a:prstGeom>
        </p:spPr>
        <p:txBody>
          <a:bodyPr/>
          <a:lstStyle/>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Are we as disciples of Christ going to be like the pharisees who wanted to hold on to what they had, the incumbent, or see the big picture and allow our experience with the living God to live through a innovative church?</a:t>
            </a: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endParaRPr sz="2200"/>
          </a:p>
          <a:p>
            <a:pPr lvl="0" algn="just">
              <a:lnSpc>
                <a:spcPts val="4600"/>
              </a:lnSpc>
              <a:spcBef>
                <a:spcPts val="1800"/>
              </a:spcBef>
              <a:defRPr sz="1800"/>
            </a:pPr>
            <a:r>
              <a:rPr>
                <a:latin typeface="Palatino"/>
                <a:ea typeface="Palatino"/>
                <a:cs typeface="Palatino"/>
                <a:sym typeface="Palatino"/>
              </a:rPr>
              <a:t>This is a question I've been asking myself while reading </a:t>
            </a:r>
            <a:r>
              <a:rPr i="1">
                <a:latin typeface="Palatino"/>
                <a:ea typeface="Palatino"/>
                <a:cs typeface="Palatino"/>
                <a:sym typeface="Palatino"/>
              </a:rPr>
              <a:t>Seeing What's Next: Using the Theories of Innovation to Predict Industry Change</a:t>
            </a:r>
            <a:r>
              <a:rPr>
                <a:latin typeface="Palatino"/>
                <a:ea typeface="Palatino"/>
                <a:cs typeface="Palatino"/>
                <a:sym typeface="Palatino"/>
              </a:rPr>
              <a:t> by Clayton M. Christensen, author of </a:t>
            </a:r>
            <a:r>
              <a:rPr i="1">
                <a:latin typeface="Palatino"/>
                <a:ea typeface="Palatino"/>
                <a:cs typeface="Palatino"/>
                <a:sym typeface="Palatino"/>
              </a:rPr>
              <a:t>The Innovator's Dilemma </a:t>
            </a:r>
            <a:r>
              <a:rPr>
                <a:latin typeface="Palatino"/>
                <a:ea typeface="Palatino"/>
                <a:cs typeface="Palatino"/>
                <a:sym typeface="Palatino"/>
              </a:rPr>
              <a:t>and </a:t>
            </a:r>
            <a:r>
              <a:rPr i="1">
                <a:latin typeface="Palatino"/>
                <a:ea typeface="Palatino"/>
                <a:cs typeface="Palatino"/>
                <a:sym typeface="Palatino"/>
              </a:rPr>
              <a:t>The Innovator's Solution</a:t>
            </a:r>
            <a:r>
              <a:rPr>
                <a:latin typeface="Palatino"/>
                <a:ea typeface="Palatino"/>
                <a:cs typeface="Palatino"/>
                <a:sym typeface="Palatino"/>
              </a:rPr>
              <a:t>. The book's tone ranges from brain-achingly esoteric to enlighteningly accessible, and while I might not do Christensen justice, a kernel of his thesis is worth distilling here in reference to search engines and their developments for both consumers and marketers.</a:t>
            </a:r>
            <a:endParaRPr>
              <a:latin typeface="Palatino"/>
              <a:ea typeface="Palatino"/>
              <a:cs typeface="Palatino"/>
              <a:sym typeface="Palatino"/>
            </a:endParaRPr>
          </a:p>
          <a:p>
            <a:pPr lvl="0" algn="just">
              <a:lnSpc>
                <a:spcPts val="4600"/>
              </a:lnSpc>
              <a:spcBef>
                <a:spcPts val="1800"/>
              </a:spcBef>
              <a:defRPr sz="1800"/>
            </a:pPr>
            <a:r>
              <a:rPr>
                <a:latin typeface="Palatino"/>
                <a:ea typeface="Palatino"/>
                <a:cs typeface="Palatino"/>
                <a:sym typeface="Palatino"/>
              </a:rPr>
              <a:t>The goal of the book is to present a theory that objectively evaluates innovation, and the theory addresses a number of angles: whether the innovation is sustaining or disruptive, whether incumbent companies or startups will fare best in capitalizing on the changes, and what types of consumers are targeted by the innovation. Christensen denotes three types of consumers served by various innovations:</a:t>
            </a:r>
            <a:endParaRPr>
              <a:latin typeface="Palatino"/>
              <a:ea typeface="Palatino"/>
              <a:cs typeface="Palatino"/>
              <a:sym typeface="Palatino"/>
            </a:endParaRPr>
          </a:p>
          <a:p>
            <a:pPr lvl="0" algn="just">
              <a:lnSpc>
                <a:spcPts val="4600"/>
              </a:lnSpc>
              <a:spcBef>
                <a:spcPts val="1800"/>
              </a:spcBef>
              <a:defRPr sz="1800"/>
            </a:pPr>
            <a:endParaRPr>
              <a:latin typeface="Palatino"/>
              <a:ea typeface="Palatino"/>
              <a:cs typeface="Palatino"/>
              <a:sym typeface="Palatino"/>
            </a:endParaRPr>
          </a:p>
          <a:p>
            <a:pPr lvl="0" marL="457200" indent="-317500">
              <a:lnSpc>
                <a:spcPts val="4600"/>
              </a:lnSpc>
              <a:buSzPct val="100000"/>
              <a:buChar char="•"/>
              <a:tabLst>
                <a:tab pos="139700" algn="l"/>
                <a:tab pos="457200" algn="l"/>
              </a:tabLst>
              <a:defRPr sz="1800"/>
            </a:pPr>
            <a:r>
              <a:rPr b="1">
                <a:latin typeface="Palatino"/>
                <a:ea typeface="Palatino"/>
                <a:cs typeface="Palatino"/>
                <a:sym typeface="Palatino"/>
              </a:rPr>
              <a:t>Non-consumers:</a:t>
            </a:r>
            <a:r>
              <a:rPr>
                <a:latin typeface="Palatino"/>
                <a:ea typeface="Palatino"/>
                <a:cs typeface="Palatino"/>
                <a:sym typeface="Palatino"/>
              </a:rPr>
              <a:t> They're not using the product or service at all. For our purposes, these are people who are getting by in their daily life without search engines, or they're marketers who have yet to dabble in search engine marketing. You might also refer to such people as heathens.</a:t>
            </a:r>
            <a:endParaRPr>
              <a:latin typeface="Palatino"/>
              <a:ea typeface="Palatino"/>
              <a:cs typeface="Palatino"/>
              <a:sym typeface="Palatino"/>
            </a:endParaRPr>
          </a:p>
          <a:p>
            <a:pPr lvl="0">
              <a:spcBef>
                <a:spcPts val="1200"/>
              </a:spcBef>
              <a:defRPr sz="1800"/>
            </a:pPr>
            <a:endParaRPr sz="1200">
              <a:latin typeface="Arial"/>
              <a:ea typeface="Arial"/>
              <a:cs typeface="Arial"/>
              <a:sym typeface="Arial"/>
            </a:endParaRPr>
          </a:p>
          <a:p>
            <a:pPr lvl="0">
              <a:spcBef>
                <a:spcPts val="1200"/>
              </a:spcBef>
              <a:defRPr sz="1800"/>
            </a:pPr>
            <a:endParaRPr sz="1200">
              <a:latin typeface="Arial"/>
              <a:ea typeface="Arial"/>
              <a:cs typeface="Arial"/>
              <a:sym typeface="Arial"/>
            </a:endParaRPr>
          </a:p>
          <a:p>
            <a:pPr lvl="0" marL="457200" indent="-317500">
              <a:lnSpc>
                <a:spcPts val="4600"/>
              </a:lnSpc>
              <a:buSzPct val="100000"/>
              <a:buChar char="•"/>
              <a:tabLst>
                <a:tab pos="139700" algn="l"/>
                <a:tab pos="457200" algn="l"/>
              </a:tabLst>
              <a:defRPr sz="1800"/>
            </a:pPr>
            <a:r>
              <a:rPr b="1">
                <a:latin typeface="Palatino"/>
                <a:ea typeface="Palatino"/>
                <a:cs typeface="Palatino"/>
                <a:sym typeface="Palatino"/>
              </a:rPr>
              <a:t>Undershot customers:</a:t>
            </a:r>
            <a:r>
              <a:rPr>
                <a:latin typeface="Palatino"/>
                <a:ea typeface="Palatino"/>
                <a:cs typeface="Palatino"/>
                <a:sym typeface="Palatino"/>
              </a:rPr>
              <a:t> These are the consumers who are first in line to try out new services on mobile devices, and they're the search marketers who are clamoring for demographic and behavioral targeting, integrated measurement of online and offline campaigns, and branding measurement. They're early adopters, and Christensen implies they're overrepresented in trend stories.</a:t>
            </a:r>
            <a:endParaRPr>
              <a:latin typeface="Palatino"/>
              <a:ea typeface="Palatino"/>
              <a:cs typeface="Palatino"/>
              <a:sym typeface="Palatino"/>
            </a:endParaRPr>
          </a:p>
          <a:p>
            <a:pPr lvl="0">
              <a:spcBef>
                <a:spcPts val="1200"/>
              </a:spcBef>
              <a:defRPr sz="1800"/>
            </a:pPr>
            <a:endParaRPr sz="1200">
              <a:latin typeface="Arial"/>
              <a:ea typeface="Arial"/>
              <a:cs typeface="Arial"/>
              <a:sym typeface="Arial"/>
            </a:endParaRPr>
          </a:p>
          <a:p>
            <a:pPr lvl="0">
              <a:spcBef>
                <a:spcPts val="1200"/>
              </a:spcBef>
              <a:defRPr sz="1800"/>
            </a:pPr>
            <a:endParaRPr sz="1200">
              <a:latin typeface="Arial"/>
              <a:ea typeface="Arial"/>
              <a:cs typeface="Arial"/>
              <a:sym typeface="Arial"/>
            </a:endParaRPr>
          </a:p>
          <a:p>
            <a:pPr lvl="0" marL="457200" indent="-317500">
              <a:lnSpc>
                <a:spcPts val="4600"/>
              </a:lnSpc>
              <a:buSzPct val="100000"/>
              <a:buChar char="•"/>
              <a:tabLst>
                <a:tab pos="139700" algn="l"/>
                <a:tab pos="457200" algn="l"/>
              </a:tabLst>
              <a:defRPr sz="1800"/>
            </a:pPr>
            <a:r>
              <a:rPr b="1">
                <a:latin typeface="Palatino"/>
                <a:ea typeface="Palatino"/>
                <a:cs typeface="Palatino"/>
                <a:sym typeface="Palatino"/>
              </a:rPr>
              <a:t>Overshot customers:</a:t>
            </a:r>
            <a:r>
              <a:rPr>
                <a:latin typeface="Palatino"/>
                <a:ea typeface="Palatino"/>
                <a:cs typeface="Palatino"/>
                <a:sym typeface="Palatino"/>
              </a:rPr>
              <a:t> they're onboard, but they don't care for the bells and whistles. They're the consumers who never even once clicked on a search engine "advanced" link, and they're the marketers who want a return on investment but don't care about breaking new ground. They've said "enough, already," and just want the quickest, cheapest, most convenient way to accomplish their goals.</a:t>
            </a:r>
            <a:endParaRPr>
              <a:latin typeface="Palatino"/>
              <a:ea typeface="Palatino"/>
              <a:cs typeface="Palatino"/>
              <a:sym typeface="Palatino"/>
            </a:endParaRPr>
          </a:p>
          <a:p>
            <a:pPr lvl="0">
              <a:spcBef>
                <a:spcPts val="1200"/>
              </a:spcBef>
              <a:defRPr sz="1800"/>
            </a:pPr>
            <a:endParaRPr sz="1200">
              <a:latin typeface="Arial"/>
              <a:ea typeface="Arial"/>
              <a:cs typeface="Arial"/>
              <a:sym typeface="Arial"/>
            </a:endParaRPr>
          </a:p>
          <a:p>
            <a:pPr lvl="0">
              <a:spcBef>
                <a:spcPts val="1200"/>
              </a:spcBef>
              <a:defRPr sz="1800"/>
            </a:pPr>
            <a:r>
              <a:rPr sz="1200">
                <a:latin typeface="Arial"/>
                <a:ea typeface="Arial"/>
                <a:cs typeface="Arial"/>
                <a:sym typeface="Arial"/>
              </a:rPr>
              <a:t>Christensen notes that undershot customers are often served by sustaining innovations from incumbent leaders. Far more interesting to Christensen are the non-consumers and overshot customers. With non-consumers in particular, there's tremendous market opportunity, but originally the market's going to be small enough that incumbents will not take notice. For instance, a $20 million opportunity within a couple of years is a pittance to Microsoft or Google but a major windfall for a startup.</a:t>
            </a:r>
            <a:endParaRPr sz="1200">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lvl="0"/>
          </a:p>
        </p:txBody>
      </p:sp>
      <p:sp>
        <p:nvSpPr>
          <p:cNvPr id="431" name="Shape 431"/>
          <p:cNvSpPr/>
          <p:nvPr>
            <p:ph type="body" sz="quarter" idx="1"/>
          </p:nvPr>
        </p:nvSpPr>
        <p:spPr>
          <a:prstGeom prst="rect">
            <a:avLst/>
          </a:prstGeom>
        </p:spPr>
        <p:txBody>
          <a:bodyPr/>
          <a:lstStyle/>
          <a:p>
            <a:pPr lvl="0">
              <a:defRPr sz="1800"/>
            </a:pPr>
            <a:r>
              <a:rPr sz="2200"/>
              <a:t>Promising reversal. One in three Generation X young adults is an active member of a church or religious organization and almost all of these young adults report attending one or more church or religious activities or events each week.</a:t>
            </a:r>
            <a:endParaRPr sz="2200"/>
          </a:p>
          <a:p>
            <a:pPr lvl="0">
              <a:defRPr sz="1800"/>
            </a:pPr>
            <a:r>
              <a:rPr sz="2200"/>
              <a:t>We have written about how the generation below Gen-X (those in their late 20s) are more engaged now than a generation ago (See Sander-Putnam “</a:t>
            </a:r>
            <a:r>
              <a:rPr sz="2200" u="sng">
                <a:hlinkClick r:id="rId3" invalidUrl="" action="" tgtFrame="" tooltip="" history="1" highlightClick="0" endSnd="0"/>
              </a:rPr>
              <a:t>Still Bowling Alone</a:t>
            </a:r>
            <a:r>
              <a:rPr sz="220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lvl="0"/>
          </a:p>
        </p:txBody>
      </p:sp>
      <p:sp>
        <p:nvSpPr>
          <p:cNvPr id="436" name="Shape 436"/>
          <p:cNvSpPr/>
          <p:nvPr>
            <p:ph type="body" sz="quarter" idx="1"/>
          </p:nvPr>
        </p:nvSpPr>
        <p:spPr>
          <a:prstGeom prst="rect">
            <a:avLst/>
          </a:prstGeom>
        </p:spPr>
        <p:txBody>
          <a:bodyPr/>
          <a:lstStyle/>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Stressing that the point is innovation. A dynamic economy requires growing companies—those that increase their value-added contribution over time. To maximize this, a company should prioritize the innovation that leads to the greatest value. That value must be measured across all stakeholders.</a:t>
            </a: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Innovation should have the widest possible market. As the late C. K. Prahalad pointed out, the "bottom of the pyramid" is a market and not a social problem. In a recent talk at MIT, Infosys founder Narayana Murthy put it this way: "Technological innovation is all about reducing cost, reducing cycle time, making life more comfortable. Therefore: who needs new technology more than the poor?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ph type="sldImg"/>
          </p:nvPr>
        </p:nvSpPr>
        <p:spPr>
          <a:prstGeom prst="rect">
            <a:avLst/>
          </a:prstGeom>
        </p:spPr>
        <p:txBody>
          <a:bodyPr/>
          <a:lstStyle/>
          <a:p>
            <a:pPr lvl="0"/>
          </a:p>
        </p:txBody>
      </p:sp>
      <p:sp>
        <p:nvSpPr>
          <p:cNvPr id="441" name="Shape 441"/>
          <p:cNvSpPr/>
          <p:nvPr>
            <p:ph type="body" sz="quarter" idx="1"/>
          </p:nvPr>
        </p:nvSpPr>
        <p:spPr>
          <a:prstGeom prst="rect">
            <a:avLst/>
          </a:prstGeom>
        </p:spPr>
        <p:txBody>
          <a:bodyPr/>
          <a:lstStyle/>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Stressing that the point is innovation. A dynamic economy requires growing companies—those that increase their value-added contribution over time. To maximize this, a company should prioritize the innovation that leads to the greatest value. That value must be measured across all stakeholders.</a:t>
            </a: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Innovation should have the widest possible market. As the late C. K. Prahalad pointed out, the "bottom of the pyramid" is a market and not a social problem. In a recent talk at MIT, Infosys founder Narayana Murthy put it this way: "Technological innovation is all about reducing cost, reducing cycle time, making life more comfortable. Therefore: who needs new technology more than the poor?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lvl="0"/>
          </a:p>
        </p:txBody>
      </p:sp>
      <p:sp>
        <p:nvSpPr>
          <p:cNvPr id="446" name="Shape 446"/>
          <p:cNvSpPr/>
          <p:nvPr>
            <p:ph type="body" sz="quarter" idx="1"/>
          </p:nvPr>
        </p:nvSpPr>
        <p:spPr>
          <a:prstGeom prst="rect">
            <a:avLst/>
          </a:prstGeom>
        </p:spPr>
        <p:txBody>
          <a:bodyPr/>
          <a:lstStyle/>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Stressing that the point is innovation. A dynamic economy requires growing companies—those that increase their value-added contribution over time. To maximize this, a company should prioritize the innovation that leads to the greatest value. That value must be measured across all stakeholders.</a:t>
            </a: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endParaRPr sz="2200"/>
          </a:p>
          <a:p>
            <a:pPr lvl="0">
              <a:lnSpc>
                <a:spcPts val="26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sz="1800"/>
            </a:pPr>
            <a:r>
              <a:rPr sz="2200"/>
              <a:t>Innovation should have the widest possible market. As the late C. K. Prahalad pointed out, the "bottom of the pyramid" is a market and not a social problem. In a recent talk at MIT, Infosys founder Narayana Murthy put it this way: "Technological innovation is all about reducing cost, reducing cycle time, making life more comfortable. Therefore: who needs new technology more than the poor?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lvl="0"/>
          </a:p>
        </p:txBody>
      </p:sp>
      <p:sp>
        <p:nvSpPr>
          <p:cNvPr id="453" name="Shape 453"/>
          <p:cNvSpPr/>
          <p:nvPr>
            <p:ph type="body" sz="quarter" idx="1"/>
          </p:nvPr>
        </p:nvSpPr>
        <p:spPr>
          <a:prstGeom prst="rect">
            <a:avLst/>
          </a:prstGeom>
        </p:spPr>
        <p:txBody>
          <a:bodyPr/>
          <a:lstStyle/>
          <a:p>
            <a:pPr lvl="0">
              <a:defRPr sz="1800"/>
            </a:pPr>
            <a:r>
              <a:rPr sz="2200"/>
              <a:t>That’s how the church can become a community destination and impact the world.</a:t>
            </a: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lvl="0"/>
          </a:p>
        </p:txBody>
      </p:sp>
      <p:sp>
        <p:nvSpPr>
          <p:cNvPr id="132" name="Shape 13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All genders and races worship in spirit and truth</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4:23 Yet a time is coming and has now come when the true worshipers will worship the Father in spirit and truth, for they are the kind of worshipers the Father seeks.</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4:27    	Just then his disciples returned and were surprised to find him talking with a woman. But no one asked, “What do you want?” or “Why are you talking with 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lvl="0"/>
          </a:p>
        </p:txBody>
      </p:sp>
      <p:sp>
        <p:nvSpPr>
          <p:cNvPr id="137" name="Shape 137"/>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No one is an invalid... in-valid, to Jesus.</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5:1   	Some time later, Jesus went up to Jerusalem for a feast of the Jews.  2 Now there is in Jerusalem near the Sheep Gate a pool, which in Aramaic is called Bethesda and which is surrounded by five covered colonnades.  3 Here a great number of disabled people used to lie—the blind, the lame, the paralyzed.  5 One who was there had been an invalid for thirty-eight years.  6 When Jesus saw him lying there and learned that he had been in this condition for a long time, he asked him, “Do you want to get well?”</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18 For this reason the Jews tried all the harder to kill him; not only was he breaking the Sabbath, but he was even calling God his own Father, making himself equal with God.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lvl="0"/>
          </a:p>
        </p:txBody>
      </p:sp>
      <p:sp>
        <p:nvSpPr>
          <p:cNvPr id="142" name="Shape 14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Food travels down the hill to feed many others. Time shifting.</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6:5    	When Jesus looked up and saw a great crowd coming toward him, he said to Philip, “Where shall we buy bread for these people to eat?” 6 He asked this only to test him, for he already had in mind what he was going to do.</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6:66    	From this time many of his disciples turned back and no longer followed him.</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6:52    	Then the Jews began to argue sharply among themselves, “How can this man give us his flesh to eat?”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lvl="0"/>
          </a:p>
        </p:txBody>
      </p:sp>
      <p:sp>
        <p:nvSpPr>
          <p:cNvPr id="147" name="Shape 147"/>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Apparently Authentic and effective teachers are hard to find.</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7:14    	Not until halfway through the Feast did Jesus go up to the temple courts and begin to teach.  15 The Jews were amazed and asked, “How did this man get such learning without having studied?”</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43 Thus the people were divided because of Jesus.  44 Some wanted to seize him, but no one laid a hand on him.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lvl="0"/>
          </a:p>
        </p:txBody>
      </p:sp>
      <p:sp>
        <p:nvSpPr>
          <p:cNvPr id="152" name="Shape 152"/>
          <p:cNvSpPr/>
          <p:nvPr>
            <p:ph type="body" sz="quarter" idx="1"/>
          </p:nvPr>
        </p:nvSpPr>
        <p:spPr>
          <a:prstGeom prst="rect">
            <a:avLst/>
          </a:prstGeom>
        </p:spPr>
        <p:txBody>
          <a:bodyPr/>
          <a:lstStyle/>
          <a:p>
            <a:pPr lvl="0" defTabSz="457200">
              <a:lnSpc>
                <a:spcPct val="125000"/>
              </a:lnSpc>
              <a:defRPr sz="1800"/>
            </a:pPr>
            <a:r>
              <a:rPr sz="2400">
                <a:latin typeface="Avenir Book"/>
                <a:ea typeface="Avenir Book"/>
                <a:cs typeface="Avenir Book"/>
                <a:sym typeface="Avenir Book"/>
              </a:rPr>
              <a:t>Instead of the early Bible editors referring to this story as “A Woman Caught in Adultery” might better be called: Religious leaders Caught in Hypocrisy.</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8:9    	At this, those who heard began to go away one at a time, the older ones first, until only Jesus was left, with the woman still standing there.  10 Jesus straightened up and asked her, “Woman, where are they? Has no one condemned you?”</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8:11    	“No one, sir,” she said.</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 	“Then neither do I condemn you,” Jesus declared. “Go now and leave your life of sin.”</a:t>
            </a:r>
            <a:endParaRPr sz="2400">
              <a:latin typeface="Avenir Book"/>
              <a:ea typeface="Avenir Book"/>
              <a:cs typeface="Avenir Book"/>
              <a:sym typeface="Avenir Book"/>
            </a:endParaRPr>
          </a:p>
          <a:p>
            <a:pPr lvl="0" defTabSz="457200">
              <a:lnSpc>
                <a:spcPct val="125000"/>
              </a:lnSpc>
              <a:defRPr sz="1800"/>
            </a:pPr>
            <a:r>
              <a:rPr sz="2400">
                <a:latin typeface="Avenir Book"/>
                <a:ea typeface="Avenir Book"/>
                <a:cs typeface="Avenir Book"/>
                <a:sym typeface="Avenir Book"/>
              </a:rPr>
              <a:t>John 8:58    	“I tell you the truth,” Jesus answered, “before Abraham was born, I am!” 59 At this, they picked up stones to stone him, but Jesus hid himself, slipping away from the temple grounds.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7" name="Shape 7"/>
          <p:cNvSpPr/>
          <p:nvPr>
            <p:ph type="title"/>
          </p:nvPr>
        </p:nvSpPr>
        <p:spPr>
          <a:xfrm>
            <a:off x="1270000" y="1638300"/>
            <a:ext cx="10464800" cy="3302000"/>
          </a:xfrm>
          <a:prstGeom prst="rect">
            <a:avLst/>
          </a:prstGeom>
        </p:spPr>
        <p:txBody>
          <a:bodyPr anchor="b">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8" name="Shape 8"/>
          <p:cNvSpPr/>
          <p:nvPr>
            <p:ph type="body" idx="1"/>
          </p:nvPr>
        </p:nvSpPr>
        <p:spPr>
          <a:xfrm>
            <a:off x="1270000" y="5029200"/>
            <a:ext cx="10464800" cy="1130300"/>
          </a:xfrm>
          <a:prstGeom prst="rect">
            <a:avLst/>
          </a:prstGeom>
        </p:spPr>
        <p:txBody>
          <a:bodyPr anchor="t">
            <a:noAutofit/>
          </a:bodyPr>
          <a:lstStyle>
            <a:lvl1pPr marL="0" indent="0" algn="ctr">
              <a:spcBef>
                <a:spcPts val="0"/>
              </a:spcBef>
              <a:buSzTx/>
              <a:buFontTx/>
              <a:buNone/>
              <a:defRPr sz="3600">
                <a:latin typeface="+mn-lt"/>
                <a:ea typeface="+mn-ea"/>
                <a:cs typeface="+mn-cs"/>
                <a:sym typeface="Gill Sans"/>
              </a:defRPr>
            </a:lvl1pPr>
            <a:lvl2pPr marL="0" indent="0" algn="ctr">
              <a:spcBef>
                <a:spcPts val="0"/>
              </a:spcBef>
              <a:buSzTx/>
              <a:buFontTx/>
              <a:buNone/>
              <a:defRPr sz="3600">
                <a:latin typeface="+mn-lt"/>
                <a:ea typeface="+mn-ea"/>
                <a:cs typeface="+mn-cs"/>
                <a:sym typeface="Gill Sans"/>
              </a:defRPr>
            </a:lvl2pPr>
            <a:lvl3pPr marL="0" indent="0" algn="ctr">
              <a:spcBef>
                <a:spcPts val="0"/>
              </a:spcBef>
              <a:buSzTx/>
              <a:buFontTx/>
              <a:buNone/>
              <a:defRPr sz="3600">
                <a:latin typeface="+mn-lt"/>
                <a:ea typeface="+mn-ea"/>
                <a:cs typeface="+mn-cs"/>
                <a:sym typeface="Gill Sans"/>
              </a:defRPr>
            </a:lvl3pPr>
            <a:lvl4pPr marL="0" indent="0" algn="ctr">
              <a:spcBef>
                <a:spcPts val="0"/>
              </a:spcBef>
              <a:buSzTx/>
              <a:buFontTx/>
              <a:buNone/>
              <a:defRPr sz="3600">
                <a:latin typeface="+mn-lt"/>
                <a:ea typeface="+mn-ea"/>
                <a:cs typeface="+mn-cs"/>
                <a:sym typeface="Gill Sans"/>
              </a:defRPr>
            </a:lvl4pPr>
            <a:lvl5pPr marL="0" indent="0" algn="ctr">
              <a:spcBef>
                <a:spcPts val="0"/>
              </a:spcBef>
              <a:buSzTx/>
              <a:buFontTx/>
              <a:buNone/>
              <a:defRPr sz="3600">
                <a:latin typeface="+mn-lt"/>
                <a:ea typeface="+mn-ea"/>
                <a:cs typeface="+mn-cs"/>
                <a:sym typeface="Gill Sans"/>
              </a:defRPr>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
        <p:nvSpPr>
          <p:cNvPr id="9" name="Shape 9"/>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35" name="Shape 35"/>
          <p:cNvSpPr/>
          <p:nvPr>
            <p:ph type="title"/>
          </p:nvPr>
        </p:nvSpPr>
        <p:spPr>
          <a:xfrm>
            <a:off x="635000" y="1524000"/>
            <a:ext cx="5867400" cy="3302000"/>
          </a:xfrm>
          <a:prstGeom prst="rect">
            <a:avLst/>
          </a:prstGeom>
        </p:spPr>
        <p:txBody>
          <a:bodyPr anchor="b">
            <a:noAutofit/>
          </a:bodyPr>
          <a:lstStyle>
            <a:lvl1pPr algn="ctr">
              <a:defRPr sz="7000">
                <a:latin typeface="+mn-lt"/>
                <a:ea typeface="+mn-ea"/>
                <a:cs typeface="+mn-cs"/>
                <a:sym typeface="Gill Sans"/>
              </a:defRPr>
            </a:lvl1pPr>
          </a:lstStyle>
          <a:p>
            <a:pPr lvl="0">
              <a:defRPr sz="1800">
                <a:solidFill>
                  <a:srgbClr val="000000"/>
                </a:solidFill>
              </a:defRPr>
            </a:pPr>
            <a:r>
              <a:rPr sz="7000">
                <a:solidFill>
                  <a:srgbClr val="FFFFFF"/>
                </a:solidFill>
              </a:rPr>
              <a:t>Title Text</a:t>
            </a:r>
          </a:p>
        </p:txBody>
      </p:sp>
      <p:sp>
        <p:nvSpPr>
          <p:cNvPr id="36" name="Shape 36"/>
          <p:cNvSpPr/>
          <p:nvPr>
            <p:ph type="body" idx="1"/>
          </p:nvPr>
        </p:nvSpPr>
        <p:spPr>
          <a:xfrm>
            <a:off x="635000" y="4902200"/>
            <a:ext cx="5867400" cy="3302000"/>
          </a:xfrm>
          <a:prstGeom prst="rect">
            <a:avLst/>
          </a:prstGeom>
        </p:spPr>
        <p:txBody>
          <a:bodyPr anchor="t">
            <a:noAutofit/>
          </a:bodyPr>
          <a:lstStyle>
            <a:lvl1pPr marL="0" indent="0" algn="ctr">
              <a:spcBef>
                <a:spcPts val="0"/>
              </a:spcBef>
              <a:buSzTx/>
              <a:buFontTx/>
              <a:buNone/>
              <a:defRPr sz="3400">
                <a:latin typeface="+mn-lt"/>
                <a:ea typeface="+mn-ea"/>
                <a:cs typeface="+mn-cs"/>
                <a:sym typeface="Gill Sans"/>
              </a:defRPr>
            </a:lvl1pPr>
            <a:lvl2pPr marL="0" indent="0" algn="ctr">
              <a:spcBef>
                <a:spcPts val="0"/>
              </a:spcBef>
              <a:buSzTx/>
              <a:buFontTx/>
              <a:buNone/>
              <a:defRPr sz="3400">
                <a:latin typeface="+mn-lt"/>
                <a:ea typeface="+mn-ea"/>
                <a:cs typeface="+mn-cs"/>
                <a:sym typeface="Gill Sans"/>
              </a:defRPr>
            </a:lvl2pPr>
            <a:lvl3pPr marL="0" indent="0" algn="ctr">
              <a:spcBef>
                <a:spcPts val="0"/>
              </a:spcBef>
              <a:buSzTx/>
              <a:buFontTx/>
              <a:buNone/>
              <a:defRPr sz="3400">
                <a:latin typeface="+mn-lt"/>
                <a:ea typeface="+mn-ea"/>
                <a:cs typeface="+mn-cs"/>
                <a:sym typeface="Gill Sans"/>
              </a:defRPr>
            </a:lvl3pPr>
            <a:lvl4pPr marL="0" indent="0" algn="ctr">
              <a:spcBef>
                <a:spcPts val="0"/>
              </a:spcBef>
              <a:buSzTx/>
              <a:buFontTx/>
              <a:buNone/>
              <a:defRPr sz="3400">
                <a:latin typeface="+mn-lt"/>
                <a:ea typeface="+mn-ea"/>
                <a:cs typeface="+mn-cs"/>
                <a:sym typeface="Gill Sans"/>
              </a:defRPr>
            </a:lvl4pPr>
            <a:lvl5pPr marL="0" indent="0" algn="ctr">
              <a:spcBef>
                <a:spcPts val="0"/>
              </a:spcBef>
              <a:buSzTx/>
              <a:buFontTx/>
              <a:buNone/>
              <a:defRPr sz="3400">
                <a:latin typeface="+mn-lt"/>
                <a:ea typeface="+mn-ea"/>
                <a:cs typeface="+mn-cs"/>
                <a:sym typeface="Gill Sans"/>
              </a:defRPr>
            </a:lvl5p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
        <p:nvSpPr>
          <p:cNvPr id="37" name="Shape 37"/>
          <p:cNvSpPr/>
          <p:nvPr/>
        </p:nvSpPr>
        <p:spPr>
          <a:xfrm>
            <a:off x="2197337" y="930435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flection">
    <p:spTree>
      <p:nvGrpSpPr>
        <p:cNvPr id="1" name=""/>
        <p:cNvGrpSpPr/>
        <p:nvPr/>
      </p:nvGrpSpPr>
      <p:grpSpPr>
        <a:xfrm>
          <a:off x="0" y="0"/>
          <a:ext cx="0" cy="0"/>
          <a:chOff x="0" y="0"/>
          <a:chExt cx="0" cy="0"/>
        </a:xfrm>
      </p:grpSpPr>
      <p:sp>
        <p:nvSpPr>
          <p:cNvPr id="39" name="Shape 39"/>
          <p:cNvSpPr/>
          <p:nvPr>
            <p:ph type="title"/>
          </p:nvPr>
        </p:nvSpPr>
        <p:spPr>
          <a:xfrm>
            <a:off x="635000" y="1524000"/>
            <a:ext cx="5867400" cy="3302000"/>
          </a:xfrm>
          <a:prstGeom prst="rect">
            <a:avLst/>
          </a:prstGeom>
        </p:spPr>
        <p:txBody>
          <a:bodyPr anchor="b">
            <a:noAutofit/>
          </a:bodyPr>
          <a:lstStyle>
            <a:lvl1pPr algn="ctr">
              <a:defRPr sz="7000">
                <a:latin typeface="+mn-lt"/>
                <a:ea typeface="+mn-ea"/>
                <a:cs typeface="+mn-cs"/>
                <a:sym typeface="Gill Sans"/>
              </a:defRPr>
            </a:lvl1pPr>
          </a:lstStyle>
          <a:p>
            <a:pPr lvl="0">
              <a:defRPr sz="1800">
                <a:solidFill>
                  <a:srgbClr val="000000"/>
                </a:solidFill>
              </a:defRPr>
            </a:pPr>
            <a:r>
              <a:rPr sz="7000">
                <a:solidFill>
                  <a:srgbClr val="FFFFFF"/>
                </a:solidFill>
              </a:rPr>
              <a:t>Title Text</a:t>
            </a:r>
          </a:p>
        </p:txBody>
      </p:sp>
      <p:sp>
        <p:nvSpPr>
          <p:cNvPr id="40" name="Shape 40"/>
          <p:cNvSpPr/>
          <p:nvPr>
            <p:ph type="body" idx="1"/>
          </p:nvPr>
        </p:nvSpPr>
        <p:spPr>
          <a:xfrm>
            <a:off x="635000" y="4902200"/>
            <a:ext cx="5867400" cy="3302000"/>
          </a:xfrm>
          <a:prstGeom prst="rect">
            <a:avLst/>
          </a:prstGeom>
        </p:spPr>
        <p:txBody>
          <a:bodyPr anchor="t">
            <a:noAutofit/>
          </a:bodyPr>
          <a:lstStyle>
            <a:lvl1pPr marL="0" indent="0" algn="ctr">
              <a:spcBef>
                <a:spcPts val="0"/>
              </a:spcBef>
              <a:buSzTx/>
              <a:buFontTx/>
              <a:buNone/>
              <a:defRPr sz="3400">
                <a:latin typeface="+mn-lt"/>
                <a:ea typeface="+mn-ea"/>
                <a:cs typeface="+mn-cs"/>
                <a:sym typeface="Gill Sans"/>
              </a:defRPr>
            </a:lvl1pPr>
            <a:lvl2pPr marL="0" indent="0" algn="ctr">
              <a:spcBef>
                <a:spcPts val="0"/>
              </a:spcBef>
              <a:buSzTx/>
              <a:buFontTx/>
              <a:buNone/>
              <a:defRPr sz="3400">
                <a:latin typeface="+mn-lt"/>
                <a:ea typeface="+mn-ea"/>
                <a:cs typeface="+mn-cs"/>
                <a:sym typeface="Gill Sans"/>
              </a:defRPr>
            </a:lvl2pPr>
            <a:lvl3pPr marL="0" indent="0" algn="ctr">
              <a:spcBef>
                <a:spcPts val="0"/>
              </a:spcBef>
              <a:buSzTx/>
              <a:buFontTx/>
              <a:buNone/>
              <a:defRPr sz="3400">
                <a:latin typeface="+mn-lt"/>
                <a:ea typeface="+mn-ea"/>
                <a:cs typeface="+mn-cs"/>
                <a:sym typeface="Gill Sans"/>
              </a:defRPr>
            </a:lvl3pPr>
            <a:lvl4pPr marL="0" indent="0" algn="ctr">
              <a:spcBef>
                <a:spcPts val="0"/>
              </a:spcBef>
              <a:buSzTx/>
              <a:buFontTx/>
              <a:buNone/>
              <a:defRPr sz="3400">
                <a:latin typeface="+mn-lt"/>
                <a:ea typeface="+mn-ea"/>
                <a:cs typeface="+mn-cs"/>
                <a:sym typeface="Gill Sans"/>
              </a:defRPr>
            </a:lvl4pPr>
            <a:lvl5pPr marL="0" indent="0" algn="ctr">
              <a:spcBef>
                <a:spcPts val="0"/>
              </a:spcBef>
              <a:buSzTx/>
              <a:buFontTx/>
              <a:buNone/>
              <a:defRPr sz="3400">
                <a:latin typeface="+mn-lt"/>
                <a:ea typeface="+mn-ea"/>
                <a:cs typeface="+mn-cs"/>
                <a:sym typeface="Gill Sans"/>
              </a:defRPr>
            </a:lvl5p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
        <p:nvSpPr>
          <p:cNvPr id="41" name="Shape 41"/>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43" name="Shape 43"/>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44" name="Shape 44"/>
          <p:cNvSpPr/>
          <p:nvPr>
            <p:ph type="body" idx="1"/>
          </p:nvPr>
        </p:nvSpPr>
        <p:spPr>
          <a:xfrm>
            <a:off x="1270000" y="2768600"/>
            <a:ext cx="5041900" cy="5715000"/>
          </a:xfrm>
          <a:prstGeom prst="rect">
            <a:avLst/>
          </a:prstGeom>
        </p:spPr>
        <p:txBody>
          <a:bodyPr lIns="50800" tIns="50800" rIns="50800" bIns="50800">
            <a:noAutofit/>
          </a:bodyPr>
          <a:lstStyle>
            <a:lvl1pPr marL="812120" indent="-494620">
              <a:spcBef>
                <a:spcPts val="3800"/>
              </a:spcBef>
              <a:buSzPct val="171000"/>
              <a:buFontTx/>
              <a:buChar char="•"/>
              <a:defRPr sz="3200">
                <a:latin typeface="+mn-lt"/>
                <a:ea typeface="+mn-ea"/>
                <a:cs typeface="+mn-cs"/>
                <a:sym typeface="Gill Sans"/>
              </a:defRPr>
            </a:lvl1pPr>
            <a:lvl2pPr marL="1256620" indent="-494620">
              <a:spcBef>
                <a:spcPts val="3800"/>
              </a:spcBef>
              <a:buSzPct val="171000"/>
              <a:buFontTx/>
              <a:buChar char="•"/>
              <a:defRPr sz="3200">
                <a:latin typeface="+mn-lt"/>
                <a:ea typeface="+mn-ea"/>
                <a:cs typeface="+mn-cs"/>
                <a:sym typeface="Gill Sans"/>
              </a:defRPr>
            </a:lvl2pPr>
            <a:lvl3pPr marL="1701120" indent="-494620">
              <a:spcBef>
                <a:spcPts val="3800"/>
              </a:spcBef>
              <a:buSzPct val="171000"/>
              <a:buFontTx/>
              <a:buChar char="•"/>
              <a:defRPr sz="3200">
                <a:latin typeface="+mn-lt"/>
                <a:ea typeface="+mn-ea"/>
                <a:cs typeface="+mn-cs"/>
                <a:sym typeface="Gill Sans"/>
              </a:defRPr>
            </a:lvl3pPr>
            <a:lvl4pPr marL="2145620" indent="-494620">
              <a:spcBef>
                <a:spcPts val="3800"/>
              </a:spcBef>
              <a:buSzPct val="171000"/>
              <a:buFontTx/>
              <a:buChar char="•"/>
              <a:defRPr sz="3200">
                <a:latin typeface="+mn-lt"/>
                <a:ea typeface="+mn-ea"/>
                <a:cs typeface="+mn-cs"/>
                <a:sym typeface="Gill Sans"/>
              </a:defRPr>
            </a:lvl4pPr>
            <a:lvl5pPr marL="2590120" indent="-494620">
              <a:spcBef>
                <a:spcPts val="3800"/>
              </a:spcBef>
              <a:buSzPct val="171000"/>
              <a:buFontTx/>
              <a:buChar char="•"/>
              <a:defRPr sz="3200">
                <a:latin typeface="+mn-lt"/>
                <a:ea typeface="+mn-ea"/>
                <a:cs typeface="+mn-cs"/>
                <a:sym typeface="Gill Sans"/>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45" name="Shape 45"/>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sp>
        <p:nvSpPr>
          <p:cNvPr id="47" name="Shape 47"/>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48" name="Shape 48"/>
          <p:cNvSpPr/>
          <p:nvPr>
            <p:ph type="body" idx="1"/>
          </p:nvPr>
        </p:nvSpPr>
        <p:spPr>
          <a:xfrm>
            <a:off x="1270000" y="2768600"/>
            <a:ext cx="5041900" cy="5715000"/>
          </a:xfrm>
          <a:prstGeom prst="rect">
            <a:avLst/>
          </a:prstGeom>
        </p:spPr>
        <p:txBody>
          <a:bodyPr lIns="50800" tIns="50800" rIns="50800" bIns="50800">
            <a:noAutofit/>
          </a:bodyPr>
          <a:lstStyle>
            <a:lvl1pPr marL="812120" indent="-494620">
              <a:spcBef>
                <a:spcPts val="3800"/>
              </a:spcBef>
              <a:buSzPct val="171000"/>
              <a:buFontTx/>
              <a:buChar char="•"/>
              <a:defRPr sz="3200">
                <a:latin typeface="+mn-lt"/>
                <a:ea typeface="+mn-ea"/>
                <a:cs typeface="+mn-cs"/>
                <a:sym typeface="Gill Sans"/>
              </a:defRPr>
            </a:lvl1pPr>
            <a:lvl2pPr marL="1256620" indent="-494620">
              <a:spcBef>
                <a:spcPts val="3800"/>
              </a:spcBef>
              <a:buSzPct val="171000"/>
              <a:buFontTx/>
              <a:buChar char="•"/>
              <a:defRPr sz="3200">
                <a:latin typeface="+mn-lt"/>
                <a:ea typeface="+mn-ea"/>
                <a:cs typeface="+mn-cs"/>
                <a:sym typeface="Gill Sans"/>
              </a:defRPr>
            </a:lvl2pPr>
            <a:lvl3pPr marL="1701120" indent="-494620">
              <a:spcBef>
                <a:spcPts val="3800"/>
              </a:spcBef>
              <a:buSzPct val="171000"/>
              <a:buFontTx/>
              <a:buChar char="•"/>
              <a:defRPr sz="3200">
                <a:latin typeface="+mn-lt"/>
                <a:ea typeface="+mn-ea"/>
                <a:cs typeface="+mn-cs"/>
                <a:sym typeface="Gill Sans"/>
              </a:defRPr>
            </a:lvl3pPr>
            <a:lvl4pPr marL="2145620" indent="-494620">
              <a:spcBef>
                <a:spcPts val="3800"/>
              </a:spcBef>
              <a:buSzPct val="171000"/>
              <a:buFontTx/>
              <a:buChar char="•"/>
              <a:defRPr sz="3200">
                <a:latin typeface="+mn-lt"/>
                <a:ea typeface="+mn-ea"/>
                <a:cs typeface="+mn-cs"/>
                <a:sym typeface="Gill Sans"/>
              </a:defRPr>
            </a:lvl4pPr>
            <a:lvl5pPr marL="2590120" indent="-494620">
              <a:spcBef>
                <a:spcPts val="3800"/>
              </a:spcBef>
              <a:buSzPct val="171000"/>
              <a:buFontTx/>
              <a:buChar char="•"/>
              <a:defRPr sz="3200">
                <a:latin typeface="+mn-lt"/>
                <a:ea typeface="+mn-ea"/>
                <a:cs typeface="+mn-cs"/>
                <a:sym typeface="Gill Sans"/>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49" name="Shape 49"/>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sp>
        <p:nvSpPr>
          <p:cNvPr id="51" name="Shape 51"/>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52" name="Shape 52"/>
          <p:cNvSpPr/>
          <p:nvPr>
            <p:ph type="body" idx="1"/>
          </p:nvPr>
        </p:nvSpPr>
        <p:spPr>
          <a:xfrm>
            <a:off x="7772400" y="2768600"/>
            <a:ext cx="3962400" cy="5715000"/>
          </a:xfrm>
          <a:prstGeom prst="rect">
            <a:avLst/>
          </a:prstGeom>
        </p:spPr>
        <p:txBody>
          <a:bodyPr lIns="50800" tIns="50800" rIns="50800" bIns="50800">
            <a:noAutofit/>
          </a:bodyPr>
          <a:lstStyle>
            <a:lvl1pPr marL="812120" indent="-494620">
              <a:spcBef>
                <a:spcPts val="3800"/>
              </a:spcBef>
              <a:buSzPct val="171000"/>
              <a:buFontTx/>
              <a:buChar char="•"/>
              <a:defRPr sz="3200">
                <a:latin typeface="+mn-lt"/>
                <a:ea typeface="+mn-ea"/>
                <a:cs typeface="+mn-cs"/>
                <a:sym typeface="Gill Sans"/>
              </a:defRPr>
            </a:lvl1pPr>
            <a:lvl2pPr marL="1256620" indent="-494620">
              <a:spcBef>
                <a:spcPts val="3800"/>
              </a:spcBef>
              <a:buSzPct val="171000"/>
              <a:buFontTx/>
              <a:buChar char="•"/>
              <a:defRPr sz="3200">
                <a:latin typeface="+mn-lt"/>
                <a:ea typeface="+mn-ea"/>
                <a:cs typeface="+mn-cs"/>
                <a:sym typeface="Gill Sans"/>
              </a:defRPr>
            </a:lvl2pPr>
            <a:lvl3pPr marL="1701120" indent="-494620">
              <a:spcBef>
                <a:spcPts val="3800"/>
              </a:spcBef>
              <a:buSzPct val="171000"/>
              <a:buFontTx/>
              <a:buChar char="•"/>
              <a:defRPr sz="3200">
                <a:latin typeface="+mn-lt"/>
                <a:ea typeface="+mn-ea"/>
                <a:cs typeface="+mn-cs"/>
                <a:sym typeface="Gill Sans"/>
              </a:defRPr>
            </a:lvl3pPr>
            <a:lvl4pPr marL="2145620" indent="-494620">
              <a:spcBef>
                <a:spcPts val="3800"/>
              </a:spcBef>
              <a:buSzPct val="171000"/>
              <a:buFontTx/>
              <a:buChar char="•"/>
              <a:defRPr sz="3200">
                <a:latin typeface="+mn-lt"/>
                <a:ea typeface="+mn-ea"/>
                <a:cs typeface="+mn-cs"/>
                <a:sym typeface="Gill Sans"/>
              </a:defRPr>
            </a:lvl4pPr>
            <a:lvl5pPr marL="2590120" indent="-494620">
              <a:spcBef>
                <a:spcPts val="3800"/>
              </a:spcBef>
              <a:buSzPct val="171000"/>
              <a:buFontTx/>
              <a:buChar char="•"/>
              <a:defRPr sz="3200">
                <a:latin typeface="+mn-lt"/>
                <a:ea typeface="+mn-ea"/>
                <a:cs typeface="+mn-cs"/>
                <a:sym typeface="Gill Sans"/>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53" name="Shape 53"/>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solidFill>
                  <a:srgbClr val="000000"/>
                </a:solidFill>
              </a:defRPr>
            </a:pPr>
            <a:r>
              <a:rPr sz="6000">
                <a:solidFill>
                  <a:srgbClr val="FFFFFF"/>
                </a:solidFill>
              </a:rPr>
              <a:t>Title Text</a:t>
            </a:r>
          </a:p>
        </p:txBody>
      </p:sp>
      <p:sp>
        <p:nvSpPr>
          <p:cNvPr id="56" name="Shape 56"/>
          <p:cNvSpPr/>
          <p:nvPr>
            <p:ph type="body" idx="1"/>
          </p:nvPr>
        </p:nvSpPr>
        <p:spPr>
          <a:prstGeom prst="rect">
            <a:avLst/>
          </a:prstGeom>
        </p:spPr>
        <p:txBody>
          <a:bodyPr/>
          <a:lstStyle>
            <a:lvl2pPr marL="1333500" indent="-571500">
              <a:buFontTx/>
              <a:buChar char="•"/>
              <a:defRPr sz="3600">
                <a:solidFill>
                  <a:srgbClr val="9A9A9A"/>
                </a:solidFill>
                <a:latin typeface="Baskerville"/>
                <a:ea typeface="Baskerville"/>
                <a:cs typeface="Baskerville"/>
                <a:sym typeface="Baskerville"/>
              </a:defRPr>
            </a:lvl2pPr>
            <a:lvl3pPr marL="1778000" indent="-571500">
              <a:buFontTx/>
              <a:buChar char="-"/>
              <a:defRPr sz="3200">
                <a:solidFill>
                  <a:srgbClr val="9A9A9A"/>
                </a:solidFill>
                <a:latin typeface="Baskerville"/>
                <a:ea typeface="Baskerville"/>
                <a:cs typeface="Baskerville"/>
                <a:sym typeface="Baskerville"/>
              </a:defRPr>
            </a:lvl3pPr>
            <a:lvl4pPr marL="2222500" indent="-571500">
              <a:buFontTx/>
              <a:buChar char="-"/>
              <a:defRPr sz="3200">
                <a:solidFill>
                  <a:srgbClr val="9A9A9A"/>
                </a:solidFill>
                <a:latin typeface="Baskerville"/>
                <a:ea typeface="Baskerville"/>
                <a:cs typeface="Baskerville"/>
                <a:sym typeface="Baskerville"/>
              </a:defRPr>
            </a:lvl4pPr>
            <a:lvl5pPr marL="2667000" indent="-571500">
              <a:buFontTx/>
              <a:buChar char="-"/>
              <a:defRPr sz="3200">
                <a:solidFill>
                  <a:srgbClr val="9A9A9A"/>
                </a:solidFill>
                <a:latin typeface="Baskerville"/>
                <a:ea typeface="Baskerville"/>
                <a:cs typeface="Baskerville"/>
                <a:sym typeface="Baskerville"/>
              </a:defRPr>
            </a:lvl5pPr>
          </a:lstStyle>
          <a:p>
            <a:pPr lvl="0">
              <a:defRPr sz="1800">
                <a:solidFill>
                  <a:srgbClr val="000000"/>
                </a:solidFill>
              </a:defRPr>
            </a:pPr>
            <a:r>
              <a:rPr sz="10000">
                <a:solidFill>
                  <a:srgbClr val="FFFFFF"/>
                </a:solidFill>
              </a:rPr>
              <a:t>Body Level One</a:t>
            </a:r>
            <a:endParaRPr sz="10000">
              <a:solidFill>
                <a:srgbClr val="FFFFFF"/>
              </a:solidFill>
            </a:endParaRPr>
          </a:p>
          <a:p>
            <a:pPr lvl="1">
              <a:defRPr sz="1800">
                <a:solidFill>
                  <a:srgbClr val="000000"/>
                </a:solidFill>
              </a:defRPr>
            </a:pPr>
            <a:r>
              <a:rPr sz="3600">
                <a:solidFill>
                  <a:srgbClr val="9A9A9A"/>
                </a:solidFill>
              </a:rPr>
              <a:t>Body Level Two</a:t>
            </a:r>
            <a:endParaRPr sz="3600">
              <a:solidFill>
                <a:srgbClr val="9A9A9A"/>
              </a:solidFill>
            </a:endParaRPr>
          </a:p>
          <a:p>
            <a:pPr lvl="2">
              <a:defRPr sz="1800">
                <a:solidFill>
                  <a:srgbClr val="000000"/>
                </a:solidFill>
              </a:defRPr>
            </a:pPr>
            <a:r>
              <a:rPr sz="3200">
                <a:solidFill>
                  <a:srgbClr val="9A9A9A"/>
                </a:solidFill>
              </a:rPr>
              <a:t>Body Level Three</a:t>
            </a:r>
            <a:endParaRPr sz="3200">
              <a:solidFill>
                <a:srgbClr val="9A9A9A"/>
              </a:solidFill>
            </a:endParaRPr>
          </a:p>
          <a:p>
            <a:pPr lvl="3">
              <a:defRPr sz="1800">
                <a:solidFill>
                  <a:srgbClr val="000000"/>
                </a:solidFill>
              </a:defRPr>
            </a:pPr>
            <a:r>
              <a:rPr sz="3200">
                <a:solidFill>
                  <a:srgbClr val="9A9A9A"/>
                </a:solidFill>
              </a:rPr>
              <a:t>Body Level Four</a:t>
            </a:r>
            <a:endParaRPr sz="3200">
              <a:solidFill>
                <a:srgbClr val="9A9A9A"/>
              </a:solidFill>
            </a:endParaRPr>
          </a:p>
          <a:p>
            <a:pPr lvl="4">
              <a:defRPr sz="1800">
                <a:solidFill>
                  <a:srgbClr val="000000"/>
                </a:solidFill>
              </a:defRPr>
            </a:pPr>
            <a:r>
              <a:rPr sz="3200">
                <a:solidFill>
                  <a:srgbClr val="9A9A9A"/>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58" name="Shape 58"/>
          <p:cNvSpPr/>
          <p:nvPr>
            <p:ph type="title"/>
          </p:nvPr>
        </p:nvSpPr>
        <p:spPr>
          <a:xfrm>
            <a:off x="1270000" y="2971800"/>
            <a:ext cx="10464800" cy="3810000"/>
          </a:xfrm>
          <a:prstGeom prst="rect">
            <a:avLst/>
          </a:prstGeom>
        </p:spPr>
        <p:txBody>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59" name="Shape 59"/>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1" name="Shape 11"/>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12" name="Shape 12"/>
          <p:cNvSpPr/>
          <p:nvPr>
            <p:ph type="body" idx="1"/>
          </p:nvPr>
        </p:nvSpPr>
        <p:spPr>
          <a:xfrm>
            <a:off x="1270000" y="2768600"/>
            <a:ext cx="10464800" cy="5715000"/>
          </a:xfrm>
          <a:prstGeom prst="rect">
            <a:avLst/>
          </a:prstGeom>
        </p:spPr>
        <p:txBody>
          <a:bodyPr lIns="50800" tIns="50800" rIns="50800" bIns="50800">
            <a:noAutofit/>
          </a:bodyPr>
          <a:lstStyle>
            <a:lvl1pPr>
              <a:buSzPct val="171000"/>
              <a:buFontTx/>
              <a:buChar char="•"/>
              <a:defRPr sz="4200">
                <a:latin typeface="+mn-lt"/>
                <a:ea typeface="+mn-ea"/>
                <a:cs typeface="+mn-cs"/>
                <a:sym typeface="Gill Sans"/>
              </a:defRPr>
            </a:lvl1pPr>
            <a:lvl2pPr marL="1333500" indent="-571500">
              <a:buSzPct val="171000"/>
              <a:buFontTx/>
              <a:buChar char="•"/>
              <a:defRPr sz="4200">
                <a:latin typeface="+mn-lt"/>
                <a:ea typeface="+mn-ea"/>
                <a:cs typeface="+mn-cs"/>
                <a:sym typeface="Gill Sans"/>
              </a:defRPr>
            </a:lvl2pPr>
            <a:lvl3pPr marL="1778000" indent="-571500">
              <a:buSzPct val="171000"/>
              <a:buFontTx/>
              <a:buChar char="•"/>
              <a:defRPr sz="4200">
                <a:latin typeface="+mn-lt"/>
                <a:ea typeface="+mn-ea"/>
                <a:cs typeface="+mn-cs"/>
                <a:sym typeface="Gill Sans"/>
              </a:defRPr>
            </a:lvl3pPr>
            <a:lvl4pPr marL="2222500" indent="-571500">
              <a:buSzPct val="171000"/>
              <a:buFontTx/>
              <a:buChar char="•"/>
              <a:defRPr sz="4200">
                <a:latin typeface="+mn-lt"/>
                <a:ea typeface="+mn-ea"/>
                <a:cs typeface="+mn-cs"/>
                <a:sym typeface="Gill Sans"/>
              </a:defRPr>
            </a:lvl4pPr>
            <a:lvl5pPr marL="2667000" indent="-571500">
              <a:buSzPct val="171000"/>
              <a:buFontTx/>
              <a:buChar char="•"/>
              <a:defRPr sz="4200">
                <a:latin typeface="+mn-lt"/>
                <a:ea typeface="+mn-ea"/>
                <a:cs typeface="+mn-cs"/>
                <a:sym typeface="Gill Sans"/>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
        <p:nvSpPr>
          <p:cNvPr id="13" name="Shape 13"/>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sp>
        <p:nvSpPr>
          <p:cNvPr id="15" name="Shape 15"/>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16" name="Shape 16"/>
          <p:cNvSpPr/>
          <p:nvPr>
            <p:ph type="body" idx="1"/>
          </p:nvPr>
        </p:nvSpPr>
        <p:spPr>
          <a:xfrm>
            <a:off x="1270000" y="2768600"/>
            <a:ext cx="10464800" cy="5715000"/>
          </a:xfrm>
          <a:prstGeom prst="rect">
            <a:avLst/>
          </a:prstGeom>
        </p:spPr>
        <p:txBody>
          <a:bodyPr numCol="2" spcCol="523240" anchor="t">
            <a:noAutofit/>
          </a:bodyPr>
          <a:lstStyle>
            <a:lvl1pPr marL="812120" indent="-494620">
              <a:spcBef>
                <a:spcPts val="3800"/>
              </a:spcBef>
              <a:buSzPct val="171000"/>
              <a:buFontTx/>
              <a:buChar char="•"/>
              <a:defRPr sz="3200">
                <a:latin typeface="+mn-lt"/>
                <a:ea typeface="+mn-ea"/>
                <a:cs typeface="+mn-cs"/>
                <a:sym typeface="Gill Sans"/>
              </a:defRPr>
            </a:lvl1pPr>
            <a:lvl2pPr marL="1256620" indent="-494620">
              <a:spcBef>
                <a:spcPts val="3800"/>
              </a:spcBef>
              <a:buSzPct val="171000"/>
              <a:buFontTx/>
              <a:buChar char="•"/>
              <a:defRPr sz="3200">
                <a:latin typeface="+mn-lt"/>
                <a:ea typeface="+mn-ea"/>
                <a:cs typeface="+mn-cs"/>
                <a:sym typeface="Gill Sans"/>
              </a:defRPr>
            </a:lvl2pPr>
            <a:lvl3pPr marL="1701120" indent="-494620">
              <a:spcBef>
                <a:spcPts val="3800"/>
              </a:spcBef>
              <a:buSzPct val="171000"/>
              <a:buFontTx/>
              <a:buChar char="•"/>
              <a:defRPr sz="3200">
                <a:latin typeface="+mn-lt"/>
                <a:ea typeface="+mn-ea"/>
                <a:cs typeface="+mn-cs"/>
                <a:sym typeface="Gill Sans"/>
              </a:defRPr>
            </a:lvl3pPr>
            <a:lvl4pPr marL="2145620" indent="-494620">
              <a:spcBef>
                <a:spcPts val="3800"/>
              </a:spcBef>
              <a:buSzPct val="171000"/>
              <a:buFontTx/>
              <a:buChar char="•"/>
              <a:defRPr sz="3200">
                <a:latin typeface="+mn-lt"/>
                <a:ea typeface="+mn-ea"/>
                <a:cs typeface="+mn-cs"/>
                <a:sym typeface="Gill Sans"/>
              </a:defRPr>
            </a:lvl4pPr>
            <a:lvl5pPr marL="2590120" indent="-494620">
              <a:spcBef>
                <a:spcPts val="3800"/>
              </a:spcBef>
              <a:buSzPct val="171000"/>
              <a:buFontTx/>
              <a:buChar char="•"/>
              <a:defRPr sz="3200">
                <a:latin typeface="+mn-lt"/>
                <a:ea typeface="+mn-ea"/>
                <a:cs typeface="+mn-cs"/>
                <a:sym typeface="Gill Sans"/>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17" name="Shape 17"/>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19" name="Shape 19"/>
          <p:cNvSpPr/>
          <p:nvPr>
            <p:ph type="body" idx="1"/>
          </p:nvPr>
        </p:nvSpPr>
        <p:spPr>
          <a:xfrm>
            <a:off x="1270000" y="1270000"/>
            <a:ext cx="10464800" cy="7213600"/>
          </a:xfrm>
          <a:prstGeom prst="rect">
            <a:avLst/>
          </a:prstGeom>
        </p:spPr>
        <p:txBody>
          <a:bodyPr lIns="50800" tIns="50800" rIns="50800" bIns="50800">
            <a:noAutofit/>
          </a:bodyPr>
          <a:lstStyle>
            <a:lvl1pPr>
              <a:spcBef>
                <a:spcPts val="4800"/>
              </a:spcBef>
              <a:buSzPct val="171000"/>
              <a:buFontTx/>
              <a:buChar char="•"/>
              <a:defRPr sz="4200">
                <a:latin typeface="+mn-lt"/>
                <a:ea typeface="+mn-ea"/>
                <a:cs typeface="+mn-cs"/>
                <a:sym typeface="Gill Sans"/>
              </a:defRPr>
            </a:lvl1pPr>
            <a:lvl2pPr marL="1333500" indent="-571500">
              <a:spcBef>
                <a:spcPts val="4800"/>
              </a:spcBef>
              <a:buSzPct val="171000"/>
              <a:buFontTx/>
              <a:buChar char="•"/>
              <a:defRPr sz="4200">
                <a:latin typeface="+mn-lt"/>
                <a:ea typeface="+mn-ea"/>
                <a:cs typeface="+mn-cs"/>
                <a:sym typeface="Gill Sans"/>
              </a:defRPr>
            </a:lvl2pPr>
            <a:lvl3pPr marL="1778000" indent="-571500">
              <a:spcBef>
                <a:spcPts val="4800"/>
              </a:spcBef>
              <a:buSzPct val="171000"/>
              <a:buFontTx/>
              <a:buChar char="•"/>
              <a:defRPr sz="4200">
                <a:latin typeface="+mn-lt"/>
                <a:ea typeface="+mn-ea"/>
                <a:cs typeface="+mn-cs"/>
                <a:sym typeface="Gill Sans"/>
              </a:defRPr>
            </a:lvl3pPr>
            <a:lvl4pPr marL="2222500" indent="-571500">
              <a:spcBef>
                <a:spcPts val="4800"/>
              </a:spcBef>
              <a:buSzPct val="171000"/>
              <a:buFontTx/>
              <a:buChar char="•"/>
              <a:defRPr sz="4200">
                <a:latin typeface="+mn-lt"/>
                <a:ea typeface="+mn-ea"/>
                <a:cs typeface="+mn-cs"/>
                <a:sym typeface="Gill Sans"/>
              </a:defRPr>
            </a:lvl4pPr>
            <a:lvl5pPr marL="2667000" indent="-571500">
              <a:spcBef>
                <a:spcPts val="4800"/>
              </a:spcBef>
              <a:buSzPct val="171000"/>
              <a:buFontTx/>
              <a:buChar char="•"/>
              <a:defRPr sz="4200">
                <a:latin typeface="+mn-lt"/>
                <a:ea typeface="+mn-ea"/>
                <a:cs typeface="+mn-cs"/>
                <a:sym typeface="Gill Sans"/>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
        <p:nvSpPr>
          <p:cNvPr id="20" name="Shape 20"/>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3" name="Shape 23"/>
          <p:cNvSpPr/>
          <p:nvPr>
            <p:ph type="title"/>
          </p:nvPr>
        </p:nvSpPr>
        <p:spPr>
          <a:xfrm>
            <a:off x="1270000" y="254000"/>
            <a:ext cx="10464800" cy="24384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24" name="Shape 24"/>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6" name="Shape 26"/>
          <p:cNvSpPr/>
          <p:nvPr>
            <p:ph type="title"/>
          </p:nvPr>
        </p:nvSpPr>
        <p:spPr>
          <a:xfrm>
            <a:off x="1270000" y="2971800"/>
            <a:ext cx="10464800" cy="38100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27" name="Shape 27"/>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9" name="Shape 29"/>
          <p:cNvSpPr/>
          <p:nvPr>
            <p:ph type="title"/>
          </p:nvPr>
        </p:nvSpPr>
        <p:spPr>
          <a:xfrm>
            <a:off x="1270000" y="7366000"/>
            <a:ext cx="10464800" cy="17018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30" name="Shape 30"/>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Reflection">
    <p:spTree>
      <p:nvGrpSpPr>
        <p:cNvPr id="1" name=""/>
        <p:cNvGrpSpPr/>
        <p:nvPr/>
      </p:nvGrpSpPr>
      <p:grpSpPr>
        <a:xfrm>
          <a:off x="0" y="0"/>
          <a:ext cx="0" cy="0"/>
          <a:chOff x="0" y="0"/>
          <a:chExt cx="0" cy="0"/>
        </a:xfrm>
      </p:grpSpPr>
      <p:sp>
        <p:nvSpPr>
          <p:cNvPr id="32" name="Shape 32"/>
          <p:cNvSpPr/>
          <p:nvPr>
            <p:ph type="title"/>
          </p:nvPr>
        </p:nvSpPr>
        <p:spPr>
          <a:xfrm>
            <a:off x="1270000" y="7366000"/>
            <a:ext cx="10464800" cy="1701800"/>
          </a:xfrm>
          <a:prstGeom prst="rect">
            <a:avLst/>
          </a:prstGeom>
        </p:spPr>
        <p:txBody>
          <a:bodyPr lIns="50800" tIns="50800" rIns="50800" bIns="50800">
            <a:noAutofit/>
          </a:bodyPr>
          <a:lstStyle>
            <a:lvl1pPr algn="ctr">
              <a:defRPr sz="4600">
                <a:latin typeface="+mn-lt"/>
                <a:ea typeface="+mn-ea"/>
                <a:cs typeface="+mn-cs"/>
                <a:sym typeface="Gill Sans"/>
              </a:defRPr>
            </a:lvl1pPr>
          </a:lstStyle>
          <a:p>
            <a:pPr lvl="0">
              <a:defRPr sz="1800">
                <a:solidFill>
                  <a:srgbClr val="000000"/>
                </a:solidFill>
              </a:defRPr>
            </a:pPr>
            <a:r>
              <a:rPr sz="4600">
                <a:solidFill>
                  <a:srgbClr val="FFFFFF"/>
                </a:solidFill>
              </a:rPr>
              <a:t>Title Text</a:t>
            </a:r>
          </a:p>
        </p:txBody>
      </p:sp>
      <p:sp>
        <p:nvSpPr>
          <p:cNvPr id="33" name="Shape 33"/>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www.reciprocalrevo.com" TargetMode="External"/><Relationship Id="rId3" Type="http://schemas.openxmlformats.org/officeDocument/2006/relationships/hyperlink" Target="mailto:kevinyoho@me.com" TargetMode="External"/><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497FC"/>
            </a:gs>
            <a:gs pos="100000">
              <a:srgbClr val="000000"/>
            </a:gs>
          </a:gsLst>
          <a:lin ang="5400000" scaled="0"/>
        </a:gradFill>
      </p:bgPr>
    </p:bg>
    <p:spTree>
      <p:nvGrpSpPr>
        <p:cNvPr id="1" name=""/>
        <p:cNvGrpSpPr/>
        <p:nvPr/>
      </p:nvGrpSpPr>
      <p:grpSpPr>
        <a:xfrm>
          <a:off x="0" y="0"/>
          <a:ext cx="0" cy="0"/>
          <a:chOff x="0" y="0"/>
          <a:chExt cx="0" cy="0"/>
        </a:xfrm>
      </p:grpSpPr>
      <p:sp>
        <p:nvSpPr>
          <p:cNvPr id="2" name="Shape 2"/>
          <p:cNvSpPr/>
          <p:nvPr/>
        </p:nvSpPr>
        <p:spPr>
          <a:xfrm>
            <a:off x="0" y="2260600"/>
            <a:ext cx="13004800" cy="7493000"/>
          </a:xfrm>
          <a:prstGeom prst="rect">
            <a:avLst/>
          </a:prstGeom>
          <a:solidFill>
            <a:srgbClr val="343434">
              <a:alpha val="25000"/>
            </a:srgbClr>
          </a:solidFill>
          <a:ln w="12700">
            <a:miter lim="400000"/>
          </a:ln>
        </p:spPr>
        <p:txBody>
          <a:bodyPr lIns="0" tIns="0" rIns="0" bIns="0" anchor="ctr"/>
          <a:lstStyle/>
          <a:p>
            <a:pPr lvl="0">
              <a:defRPr sz="3600">
                <a:latin typeface="Helvetica Neue Bold Condensed"/>
                <a:ea typeface="Helvetica Neue Bold Condensed"/>
                <a:cs typeface="Helvetica Neue Bold Condensed"/>
                <a:sym typeface="Helvetica Neue Bold Condensed"/>
              </a:defRPr>
            </a:pPr>
          </a:p>
        </p:txBody>
      </p:sp>
      <p:sp>
        <p:nvSpPr>
          <p:cNvPr id="3" name="Shape 3"/>
          <p:cNvSpPr/>
          <p:nvPr>
            <p:ph type="title"/>
          </p:nvPr>
        </p:nvSpPr>
        <p:spPr>
          <a:xfrm>
            <a:off x="254000" y="254000"/>
            <a:ext cx="12496800" cy="88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6000">
                <a:solidFill>
                  <a:srgbClr val="FFFFFF"/>
                </a:solidFill>
              </a:rPr>
              <a:t>Title Text</a:t>
            </a:r>
          </a:p>
        </p:txBody>
      </p:sp>
      <p:sp>
        <p:nvSpPr>
          <p:cNvPr id="4" name="Shape 4"/>
          <p:cNvSpPr/>
          <p:nvPr>
            <p:ph type="body" idx="1"/>
          </p:nvPr>
        </p:nvSpPr>
        <p:spPr>
          <a:xfrm>
            <a:off x="254000" y="2540000"/>
            <a:ext cx="12496800" cy="698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2pPr marL="1333500" indent="-571500">
              <a:buFontTx/>
              <a:buChar char="•"/>
              <a:defRPr sz="3600">
                <a:solidFill>
                  <a:srgbClr val="9A9A9A"/>
                </a:solidFill>
                <a:latin typeface="Baskerville"/>
                <a:ea typeface="Baskerville"/>
                <a:cs typeface="Baskerville"/>
                <a:sym typeface="Baskerville"/>
              </a:defRPr>
            </a:lvl2pPr>
            <a:lvl3pPr marL="1778000" indent="-571500">
              <a:buFontTx/>
              <a:buChar char="-"/>
              <a:defRPr sz="3200">
                <a:solidFill>
                  <a:srgbClr val="9A9A9A"/>
                </a:solidFill>
                <a:latin typeface="Baskerville"/>
                <a:ea typeface="Baskerville"/>
                <a:cs typeface="Baskerville"/>
                <a:sym typeface="Baskerville"/>
              </a:defRPr>
            </a:lvl3pPr>
            <a:lvl4pPr marL="2222500" indent="-571500">
              <a:buFontTx/>
              <a:buChar char="-"/>
              <a:defRPr sz="3200">
                <a:solidFill>
                  <a:srgbClr val="9A9A9A"/>
                </a:solidFill>
                <a:latin typeface="Baskerville"/>
                <a:ea typeface="Baskerville"/>
                <a:cs typeface="Baskerville"/>
                <a:sym typeface="Baskerville"/>
              </a:defRPr>
            </a:lvl4pPr>
            <a:lvl5pPr marL="2667000" indent="-571500">
              <a:buFontTx/>
              <a:buChar char="-"/>
              <a:defRPr sz="3200">
                <a:solidFill>
                  <a:srgbClr val="9A9A9A"/>
                </a:solidFill>
                <a:latin typeface="Baskerville"/>
                <a:ea typeface="Baskerville"/>
                <a:cs typeface="Baskerville"/>
                <a:sym typeface="Baskerville"/>
              </a:defRPr>
            </a:lvl5pPr>
          </a:lstStyle>
          <a:p>
            <a:pPr lvl="0">
              <a:defRPr sz="1800">
                <a:solidFill>
                  <a:srgbClr val="000000"/>
                </a:solidFill>
              </a:defRPr>
            </a:pPr>
            <a:r>
              <a:rPr sz="10000">
                <a:solidFill>
                  <a:srgbClr val="FFFFFF"/>
                </a:solidFill>
              </a:rPr>
              <a:t>Body Level One</a:t>
            </a:r>
            <a:endParaRPr sz="10000">
              <a:solidFill>
                <a:srgbClr val="FFFFFF"/>
              </a:solidFill>
            </a:endParaRPr>
          </a:p>
          <a:p>
            <a:pPr lvl="1">
              <a:defRPr sz="1800">
                <a:solidFill>
                  <a:srgbClr val="000000"/>
                </a:solidFill>
              </a:defRPr>
            </a:pPr>
            <a:r>
              <a:rPr sz="3600">
                <a:solidFill>
                  <a:srgbClr val="9A9A9A"/>
                </a:solidFill>
              </a:rPr>
              <a:t>Body Level Two</a:t>
            </a:r>
            <a:endParaRPr sz="3600">
              <a:solidFill>
                <a:srgbClr val="9A9A9A"/>
              </a:solidFill>
            </a:endParaRPr>
          </a:p>
          <a:p>
            <a:pPr lvl="2">
              <a:defRPr sz="1800">
                <a:solidFill>
                  <a:srgbClr val="000000"/>
                </a:solidFill>
              </a:defRPr>
            </a:pPr>
            <a:r>
              <a:rPr sz="3200">
                <a:solidFill>
                  <a:srgbClr val="9A9A9A"/>
                </a:solidFill>
              </a:rPr>
              <a:t>Body Level Three</a:t>
            </a:r>
            <a:endParaRPr sz="3200">
              <a:solidFill>
                <a:srgbClr val="9A9A9A"/>
              </a:solidFill>
            </a:endParaRPr>
          </a:p>
          <a:p>
            <a:pPr lvl="3">
              <a:defRPr sz="1800">
                <a:solidFill>
                  <a:srgbClr val="000000"/>
                </a:solidFill>
              </a:defRPr>
            </a:pPr>
            <a:r>
              <a:rPr sz="3200">
                <a:solidFill>
                  <a:srgbClr val="9A9A9A"/>
                </a:solidFill>
              </a:rPr>
              <a:t>Body Level Four</a:t>
            </a:r>
            <a:endParaRPr sz="3200">
              <a:solidFill>
                <a:srgbClr val="9A9A9A"/>
              </a:solidFill>
            </a:endParaRPr>
          </a:p>
          <a:p>
            <a:pPr lvl="4">
              <a:defRPr sz="1800">
                <a:solidFill>
                  <a:srgbClr val="000000"/>
                </a:solidFill>
              </a:defRPr>
            </a:pPr>
            <a:r>
              <a:rPr sz="3200">
                <a:solidFill>
                  <a:srgbClr val="9A9A9A"/>
                </a:solidFill>
              </a:rPr>
              <a:t>Body Level Five</a:t>
            </a:r>
          </a:p>
        </p:txBody>
      </p:sp>
      <p:sp>
        <p:nvSpPr>
          <p:cNvPr id="5" name="Shape 5"/>
          <p:cNvSpPr/>
          <p:nvPr/>
        </p:nvSpPr>
        <p:spPr>
          <a:xfrm>
            <a:off x="2181497" y="9256838"/>
            <a:ext cx="811440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200">
                <a:solidFill>
                  <a:srgbClr val="FFFFFF"/>
                </a:solidFill>
              </a:rPr>
              <a:t>© 2015 Kevin Yoho. For more information or consulting services, please visit </a:t>
            </a:r>
            <a:r>
              <a:rPr sz="1200" u="sng">
                <a:solidFill>
                  <a:srgbClr val="FFFFFF"/>
                </a:solidFill>
                <a:hlinkClick r:id="rId2" invalidUrl="" action="" tgtFrame="" tooltip="" history="1" highlightClick="0" endSnd="0"/>
              </a:rPr>
              <a:t>www.reciprocalrevo.com</a:t>
            </a:r>
            <a:r>
              <a:rPr sz="1200">
                <a:solidFill>
                  <a:srgbClr val="FFFFFF"/>
                </a:solidFill>
              </a:rPr>
              <a:t>, email </a:t>
            </a:r>
            <a:r>
              <a:rPr sz="1200" u="sng">
                <a:solidFill>
                  <a:srgbClr val="FFFFFF"/>
                </a:solidFill>
                <a:hlinkClick r:id="rId3" invalidUrl="" action="" tgtFrame="" tooltip="" history="1" highlightClick="0" endSnd="0"/>
              </a:rPr>
              <a:t>kevinyoho@me.com</a:t>
            </a:r>
            <a:r>
              <a:rPr sz="1200">
                <a:solidFill>
                  <a:srgbClr val="FFFFFF"/>
                </a:solidFill>
              </a:rPr>
              <a:t>.</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spd="med" advClick="1"/>
  <p:txStyles>
    <p:titleStyle>
      <a:lvl1pPr defTabSz="457200">
        <a:spcBef>
          <a:spcPts val="2400"/>
        </a:spcBef>
        <a:defRPr sz="6000">
          <a:solidFill>
            <a:srgbClr val="FFFFFF"/>
          </a:solidFill>
          <a:latin typeface="Helvetica Neue Bold Condensed"/>
          <a:ea typeface="Helvetica Neue Bold Condensed"/>
          <a:cs typeface="Helvetica Neue Bold Condensed"/>
          <a:sym typeface="Helvetica Neue Bold Condensed"/>
        </a:defRPr>
      </a:lvl1pPr>
      <a:lvl2pPr marL="3429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2pPr>
      <a:lvl3pPr marL="6858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3pPr>
      <a:lvl4pPr marL="10287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4pPr>
      <a:lvl5pPr marL="13716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5pPr>
      <a:lvl6pPr marL="17145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6pPr>
      <a:lvl7pPr marL="20574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7pPr>
      <a:lvl8pPr marL="24003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8pPr>
      <a:lvl9pPr marL="2743200" defTabSz="457200">
        <a:spcBef>
          <a:spcPts val="2400"/>
        </a:spcBef>
        <a:buSzPct val="100000"/>
        <a:buChar char="•"/>
        <a:defRPr sz="6000">
          <a:solidFill>
            <a:srgbClr val="FFFFFF"/>
          </a:solidFill>
          <a:latin typeface="Helvetica Neue Bold Condensed"/>
          <a:ea typeface="Helvetica Neue Bold Condensed"/>
          <a:cs typeface="Helvetica Neue Bold Condensed"/>
          <a:sym typeface="Helvetica Neue Bold Condensed"/>
        </a:defRPr>
      </a:lvl9pPr>
    </p:titleStyle>
    <p:bodyStyle>
      <a:lvl1pPr marL="889000" indent="-571500" defTabSz="584200">
        <a:spcBef>
          <a:spcPts val="2400"/>
        </a:spcBef>
        <a:buSzPct val="100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1pPr>
      <a:lvl2pPr marL="2349500" indent="-1587500"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2pPr>
      <a:lvl3pPr marL="29924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3pPr>
      <a:lvl4pPr marL="34369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4pPr>
      <a:lvl5pPr marL="38814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5pPr>
      <a:lvl6pPr marL="42370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6pPr>
      <a:lvl7pPr marL="45926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7pPr>
      <a:lvl8pPr marL="49482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8pPr>
      <a:lvl9pPr marL="5303837" indent="-1785937" defTabSz="584200">
        <a:spcBef>
          <a:spcPts val="2400"/>
        </a:spcBef>
        <a:buSzPct val="75000"/>
        <a:buFont typeface="Lucida Grande"/>
        <a:buChar char="‣"/>
        <a:defRPr sz="10000">
          <a:solidFill>
            <a:srgbClr val="FFFFFF"/>
          </a:solidFill>
          <a:latin typeface="Helvetica Neue Bold Condensed"/>
          <a:ea typeface="Helvetica Neue Bold Condensed"/>
          <a:cs typeface="Helvetica Neue Bold Condensed"/>
          <a:sym typeface="Helvetica Neue Bold Condensed"/>
        </a:defRPr>
      </a:lvl9pPr>
    </p:bodyStyle>
    <p:otherStyle>
      <a:lvl1pPr algn="ctr" defTabSz="584200">
        <a:defRPr sz="1600">
          <a:solidFill>
            <a:schemeClr val="tx1"/>
          </a:solidFill>
          <a:latin typeface="+mn-lt"/>
          <a:ea typeface="+mn-ea"/>
          <a:cs typeface="+mn-cs"/>
          <a:sym typeface="Helvetica Neue Bold Condensed"/>
        </a:defRPr>
      </a:lvl1pPr>
      <a:lvl2pPr indent="342900" algn="ctr" defTabSz="584200">
        <a:defRPr sz="1600">
          <a:solidFill>
            <a:schemeClr val="tx1"/>
          </a:solidFill>
          <a:latin typeface="+mn-lt"/>
          <a:ea typeface="+mn-ea"/>
          <a:cs typeface="+mn-cs"/>
          <a:sym typeface="Helvetica Neue Bold Condensed"/>
        </a:defRPr>
      </a:lvl2pPr>
      <a:lvl3pPr indent="685800" algn="ctr" defTabSz="584200">
        <a:defRPr sz="1600">
          <a:solidFill>
            <a:schemeClr val="tx1"/>
          </a:solidFill>
          <a:latin typeface="+mn-lt"/>
          <a:ea typeface="+mn-ea"/>
          <a:cs typeface="+mn-cs"/>
          <a:sym typeface="Helvetica Neue Bold Condensed"/>
        </a:defRPr>
      </a:lvl3pPr>
      <a:lvl4pPr indent="1028700" algn="ctr" defTabSz="584200">
        <a:defRPr sz="1600">
          <a:solidFill>
            <a:schemeClr val="tx1"/>
          </a:solidFill>
          <a:latin typeface="+mn-lt"/>
          <a:ea typeface="+mn-ea"/>
          <a:cs typeface="+mn-cs"/>
          <a:sym typeface="Helvetica Neue Bold Condensed"/>
        </a:defRPr>
      </a:lvl4pPr>
      <a:lvl5pPr indent="1371600" algn="ctr" defTabSz="584200">
        <a:defRPr sz="1600">
          <a:solidFill>
            <a:schemeClr val="tx1"/>
          </a:solidFill>
          <a:latin typeface="+mn-lt"/>
          <a:ea typeface="+mn-ea"/>
          <a:cs typeface="+mn-cs"/>
          <a:sym typeface="Helvetica Neue Bold Condensed"/>
        </a:defRPr>
      </a:lvl5pPr>
      <a:lvl6pPr indent="1714500" algn="ctr" defTabSz="584200">
        <a:defRPr sz="1600">
          <a:solidFill>
            <a:schemeClr val="tx1"/>
          </a:solidFill>
          <a:latin typeface="+mn-lt"/>
          <a:ea typeface="+mn-ea"/>
          <a:cs typeface="+mn-cs"/>
          <a:sym typeface="Helvetica Neue Bold Condensed"/>
        </a:defRPr>
      </a:lvl6pPr>
      <a:lvl7pPr indent="2057400" algn="ctr" defTabSz="584200">
        <a:defRPr sz="1600">
          <a:solidFill>
            <a:schemeClr val="tx1"/>
          </a:solidFill>
          <a:latin typeface="+mn-lt"/>
          <a:ea typeface="+mn-ea"/>
          <a:cs typeface="+mn-cs"/>
          <a:sym typeface="Helvetica Neue Bold Condensed"/>
        </a:defRPr>
      </a:lvl7pPr>
      <a:lvl8pPr indent="2400300" algn="ctr" defTabSz="584200">
        <a:defRPr sz="1600">
          <a:solidFill>
            <a:schemeClr val="tx1"/>
          </a:solidFill>
          <a:latin typeface="+mn-lt"/>
          <a:ea typeface="+mn-ea"/>
          <a:cs typeface="+mn-cs"/>
          <a:sym typeface="Helvetica Neue Bold Condensed"/>
        </a:defRPr>
      </a:lvl8pPr>
      <a:lvl9pPr indent="2743200" algn="ctr" defTabSz="584200">
        <a:defRPr sz="1600">
          <a:solidFill>
            <a:schemeClr val="tx1"/>
          </a:solidFill>
          <a:latin typeface="+mn-lt"/>
          <a:ea typeface="+mn-ea"/>
          <a:cs typeface="+mn-cs"/>
          <a:sym typeface="Helvetica Neue Bold Condense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8.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7.jpeg"/><Relationship Id="rId4" Type="http://schemas.openxmlformats.org/officeDocument/2006/relationships/image" Target="../media/image8.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reiprocalrevo.com" TargetMode="Externa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2.xml"/><Relationship Id="rId4" Type="http://schemas.openxmlformats.org/officeDocument/2006/relationships/image" Target="../media/image1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chart" Target="../charts/chart7.xml"/><Relationship Id="rId8" Type="http://schemas.openxmlformats.org/officeDocument/2006/relationships/chart" Target="../charts/chart8.xml"/><Relationship Id="rId9" Type="http://schemas.openxmlformats.org/officeDocument/2006/relationships/chart" Target="../charts/chart9.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10.xml"/><Relationship Id="rId4" Type="http://schemas.openxmlformats.org/officeDocument/2006/relationships/chart" Target="../charts/chart1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chart" Target="../charts/chart1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hyperlink" Target="http://www.reiprocalrevo.com"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big_tent-2015-badge-blue.jpg"/>
          <p:cNvPicPr/>
          <p:nvPr/>
        </p:nvPicPr>
        <p:blipFill>
          <a:blip r:embed="rId2">
            <a:extLst/>
          </a:blip>
          <a:stretch>
            <a:fillRect/>
          </a:stretch>
        </p:blipFill>
        <p:spPr>
          <a:xfrm>
            <a:off x="7081415" y="1699620"/>
            <a:ext cx="5080000" cy="4049276"/>
          </a:xfrm>
          <a:prstGeom prst="rect">
            <a:avLst/>
          </a:prstGeom>
          <a:ln w="25400">
            <a:solidFill>
              <a:srgbClr val="FFFFFF"/>
            </a:solidFill>
            <a:miter lim="400000"/>
          </a:ln>
        </p:spPr>
      </p:pic>
      <p:sp>
        <p:nvSpPr>
          <p:cNvPr id="64" name="Shape 64"/>
          <p:cNvSpPr/>
          <p:nvPr>
            <p:ph type="title"/>
          </p:nvPr>
        </p:nvSpPr>
        <p:spPr>
          <a:prstGeom prst="rect">
            <a:avLst/>
          </a:prstGeom>
        </p:spPr>
        <p:txBody>
          <a:bodyPr anchor="t"/>
          <a:lstStyle/>
          <a:p>
            <a:pPr lvl="0">
              <a:defRPr sz="1800">
                <a:solidFill>
                  <a:srgbClr val="000000"/>
                </a:solidFill>
              </a:defRPr>
            </a:pPr>
            <a:r>
              <a:rPr sz="7000">
                <a:solidFill>
                  <a:srgbClr val="FFFFFF"/>
                </a:solidFill>
              </a:rPr>
              <a:t>Reciprocal Revolution</a:t>
            </a:r>
          </a:p>
        </p:txBody>
      </p:sp>
      <p:sp>
        <p:nvSpPr>
          <p:cNvPr id="65" name="Shape 65"/>
          <p:cNvSpPr/>
          <p:nvPr>
            <p:ph type="body" idx="1"/>
          </p:nvPr>
        </p:nvSpPr>
        <p:spPr>
          <a:xfrm>
            <a:off x="7081280" y="5847509"/>
            <a:ext cx="5105401" cy="2404233"/>
          </a:xfrm>
          <a:prstGeom prst="rect">
            <a:avLst/>
          </a:prstGeom>
        </p:spPr>
        <p:txBody>
          <a:bodyPr/>
          <a:lstStyle/>
          <a:p>
            <a:pPr lvl="0">
              <a:defRPr sz="1800">
                <a:solidFill>
                  <a:srgbClr val="000000"/>
                </a:solidFill>
              </a:defRPr>
            </a:pPr>
            <a:r>
              <a:rPr sz="3400">
                <a:solidFill>
                  <a:srgbClr val="FFFFFF"/>
                </a:solidFill>
              </a:rPr>
              <a:t>with Kevin Yoho</a:t>
            </a:r>
            <a:endParaRPr sz="3400">
              <a:solidFill>
                <a:srgbClr val="FFFFFF"/>
              </a:solidFill>
            </a:endParaRPr>
          </a:p>
          <a:p>
            <a:pPr lvl="0">
              <a:defRPr sz="1800">
                <a:solidFill>
                  <a:srgbClr val="000000"/>
                </a:solidFill>
              </a:defRPr>
            </a:pPr>
            <a:endParaRPr sz="3400">
              <a:solidFill>
                <a:srgbClr val="FFFFFF"/>
              </a:solidFill>
            </a:endParaRPr>
          </a:p>
          <a:p>
            <a:pPr lvl="0">
              <a:defRPr sz="1800">
                <a:solidFill>
                  <a:srgbClr val="000000"/>
                </a:solidFill>
              </a:defRPr>
            </a:pPr>
            <a:r>
              <a:rPr sz="3400">
                <a:solidFill>
                  <a:srgbClr val="FFFFFF"/>
                </a:solidFill>
              </a:rPr>
              <a:t>August 1, 2015</a:t>
            </a:r>
            <a:endParaRPr sz="3400">
              <a:solidFill>
                <a:srgbClr val="FFFFFF"/>
              </a:solidFill>
            </a:endParaRPr>
          </a:p>
          <a:p>
            <a:pPr lvl="0">
              <a:defRPr sz="1800">
                <a:solidFill>
                  <a:srgbClr val="000000"/>
                </a:solidFill>
              </a:defRPr>
            </a:pPr>
            <a:r>
              <a:rPr sz="3400">
                <a:solidFill>
                  <a:srgbClr val="FFFFFF"/>
                </a:solidFill>
              </a:rPr>
              <a:t>HSS 206 • 9:45-10:45</a:t>
            </a:r>
          </a:p>
        </p:txBody>
      </p:sp>
      <p:sp>
        <p:nvSpPr>
          <p:cNvPr id="66" name="Shape 66"/>
          <p:cNvSpPr/>
          <p:nvPr/>
        </p:nvSpPr>
        <p:spPr>
          <a:xfrm>
            <a:off x="1738809" y="3608446"/>
            <a:ext cx="3659782" cy="13970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45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4500">
                <a:solidFill>
                  <a:srgbClr val="FFFFFF"/>
                </a:solidFill>
                <a:effectLst>
                  <a:outerShdw sx="100000" sy="100000" kx="0" ky="0" algn="b" rotWithShape="0" blurRad="25400" dist="23998" dir="2700000">
                    <a:srgbClr val="000000">
                      <a:alpha val="31034"/>
                    </a:srgbClr>
                  </a:outerShdw>
                </a:effectLst>
              </a:rPr>
              <a:t>A Community Destination</a:t>
            </a:r>
          </a:p>
        </p:txBody>
      </p:sp>
      <p:sp>
        <p:nvSpPr>
          <p:cNvPr id="67" name="Shape 67"/>
          <p:cNvSpPr/>
          <p:nvPr/>
        </p:nvSpPr>
        <p:spPr>
          <a:xfrm>
            <a:off x="1750509" y="5179012"/>
            <a:ext cx="3636382" cy="20447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45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4500">
                <a:solidFill>
                  <a:srgbClr val="FFFFFF"/>
                </a:solidFill>
                <a:effectLst>
                  <a:outerShdw sx="100000" sy="100000" kx="0" ky="0" algn="b" rotWithShape="0" blurRad="25400" dist="23998" dir="2700000">
                    <a:srgbClr val="000000">
                      <a:alpha val="31034"/>
                    </a:srgbClr>
                  </a:outerShdw>
                </a:effectLst>
              </a:rPr>
              <a:t>With Community Impact</a:t>
            </a:r>
          </a:p>
        </p:txBody>
      </p:sp>
      <p:sp>
        <p:nvSpPr>
          <p:cNvPr id="68" name="Shape 68"/>
          <p:cNvSpPr/>
          <p:nvPr/>
        </p:nvSpPr>
        <p:spPr>
          <a:xfrm>
            <a:off x="3802930" y="38906"/>
            <a:ext cx="5398940" cy="1562101"/>
          </a:xfrm>
          <a:prstGeom prst="rect">
            <a:avLst/>
          </a:prstGeom>
          <a:ln w="12700">
            <a:miter lim="400000"/>
          </a:ln>
          <a:effectLst>
            <a:outerShdw sx="100000" sy="100000" kx="0" ky="0" algn="b" rotWithShape="0" blurRad="272865" dist="25400" dir="5400000">
              <a:srgbClr val="DCDEE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10000">
                <a:solidFill>
                  <a:srgbClr val="E8A433"/>
                </a:solidFill>
              </a:defRPr>
            </a:lvl1pPr>
          </a:lstStyle>
          <a:p>
            <a:pPr lvl="0">
              <a:defRPr sz="1800">
                <a:solidFill>
                  <a:srgbClr val="000000"/>
                </a:solidFill>
              </a:defRPr>
            </a:pPr>
            <a:r>
              <a:rPr sz="10000">
                <a:solidFill>
                  <a:srgbClr val="E8A433"/>
                </a:solidFill>
              </a:rPr>
              <a:t>Welcome!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dissolve(right)" transition="in">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67"/>
                                        </p:tgtEl>
                                        <p:attrNameLst>
                                          <p:attrName>style.visibility</p:attrName>
                                        </p:attrNameLst>
                                      </p:cBhvr>
                                      <p:to>
                                        <p:strVal val="visible"/>
                                      </p:to>
                                    </p:set>
                                    <p:anim calcmode="lin" valueType="num">
                                      <p:cBhvr>
                                        <p:cTn id="12" dur="2000" fill="hold"/>
                                        <p:tgtEl>
                                          <p:spTgt spid="67"/>
                                        </p:tgtEl>
                                        <p:attrNameLst>
                                          <p:attrName>ppt_x</p:attrName>
                                        </p:attrNameLst>
                                      </p:cBhvr>
                                      <p:tavLst>
                                        <p:tav tm="0">
                                          <p:val>
                                            <p:strVal val="#ppt_x"/>
                                          </p:val>
                                        </p:tav>
                                        <p:tav tm="100000">
                                          <p:val>
                                            <p:strVal val="#ppt_x"/>
                                          </p:val>
                                        </p:tav>
                                      </p:tavLst>
                                    </p:anim>
                                    <p:anim calcmode="lin" valueType="num">
                                      <p:cBhvr>
                                        <p:cTn id="13" dur="2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68"/>
                                        </p:tgtEl>
                                        <p:attrNameLst>
                                          <p:attrName>style.visibility</p:attrName>
                                        </p:attrNameLst>
                                      </p:cBhvr>
                                      <p:to>
                                        <p:strVal val="visible"/>
                                      </p:to>
                                    </p:set>
                                    <p:animEffect filter="fade" transition="in">
                                      <p:cBhvr>
                                        <p:cTn id="18" dur="55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1"/>
      <p:bldP build="whole" bldLvl="1" animBg="1" rev="0" advAuto="0" spid="68" grpId="3"/>
      <p:bldP build="whole" bldLvl="1" animBg="1" rev="0" advAuto="0" spid="67"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p>
            <a:pPr lvl="0">
              <a:defRPr sz="1800">
                <a:solidFill>
                  <a:srgbClr val="000000"/>
                </a:solidFill>
              </a:defRPr>
            </a:pPr>
            <a:r>
              <a:rPr sz="4600">
                <a:solidFill>
                  <a:srgbClr val="FFFFFF"/>
                </a:solidFill>
              </a:rPr>
              <a:t>You are a gift to the world.</a:t>
            </a:r>
          </a:p>
        </p:txBody>
      </p:sp>
      <p:sp>
        <p:nvSpPr>
          <p:cNvPr id="107" name="Shape 107"/>
          <p:cNvSpPr/>
          <p:nvPr>
            <p:ph type="body" idx="1"/>
          </p:nvPr>
        </p:nvSpPr>
        <p:spPr>
          <a:prstGeom prst="rect">
            <a:avLst/>
          </a:prstGeom>
        </p:spPr>
        <p:txBody>
          <a:bodyPr/>
          <a:lstStyle/>
          <a:p>
            <a:pPr lvl="0">
              <a:defRPr sz="1800">
                <a:solidFill>
                  <a:srgbClr val="000000"/>
                </a:solidFill>
              </a:defRPr>
            </a:pPr>
            <a:r>
              <a:rPr sz="4200">
                <a:solidFill>
                  <a:srgbClr val="FFFFFF"/>
                </a:solidFill>
              </a:rPr>
              <a:t>What are destinations in your community?</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body" idx="1"/>
          </p:nvPr>
        </p:nvSpPr>
        <p:spPr>
          <a:prstGeom prst="rect">
            <a:avLst/>
          </a:prstGeom>
        </p:spPr>
        <p:txBody>
          <a:bodyPr/>
          <a:lstStyle/>
          <a:p>
            <a:pPr lvl="0">
              <a:defRPr sz="1800">
                <a:solidFill>
                  <a:srgbClr val="000000"/>
                </a:solidFill>
              </a:defRPr>
            </a:pPr>
            <a:r>
              <a:rPr sz="4200">
                <a:solidFill>
                  <a:srgbClr val="FFFFFF"/>
                </a:solidFill>
              </a:rPr>
              <a:t>How do you measure ministry health and effectiveness?</a:t>
            </a:r>
            <a:endParaRPr sz="4200">
              <a:solidFill>
                <a:srgbClr val="FFFFFF"/>
              </a:solidFill>
            </a:endParaRPr>
          </a:p>
          <a:p>
            <a:pPr lvl="0">
              <a:defRPr sz="1800">
                <a:solidFill>
                  <a:srgbClr val="000000"/>
                </a:solidFill>
              </a:defRPr>
            </a:pPr>
            <a:r>
              <a:rPr sz="4200">
                <a:solidFill>
                  <a:srgbClr val="FFFFFF"/>
                </a:solidFill>
              </a:rPr>
              <a:t>What mattered to Jesus?</a:t>
            </a:r>
            <a:endParaRPr sz="4200">
              <a:solidFill>
                <a:srgbClr val="FFFFFF"/>
              </a:solidFill>
            </a:endParaRPr>
          </a:p>
          <a:p>
            <a:pPr lvl="0">
              <a:defRPr sz="1800">
                <a:solidFill>
                  <a:srgbClr val="000000"/>
                </a:solidFill>
              </a:defRPr>
            </a:pPr>
            <a:r>
              <a:rPr sz="4200">
                <a:solidFill>
                  <a:srgbClr val="FFFFFF"/>
                </a:solidFill>
              </a:rPr>
              <a:t>Let’s take a look.</a:t>
            </a:r>
          </a:p>
        </p:txBody>
      </p:sp>
      <p:sp>
        <p:nvSpPr>
          <p:cNvPr id="110" name="Shape 110"/>
          <p:cNvSpPr/>
          <p:nvPr>
            <p:ph type="title"/>
          </p:nvPr>
        </p:nvSpPr>
        <p:spPr>
          <a:prstGeom prst="rect">
            <a:avLst/>
          </a:prstGeom>
        </p:spPr>
        <p:txBody>
          <a:bodyPr/>
          <a:lstStyle/>
          <a:p>
            <a:pPr lvl="0">
              <a:defRPr sz="1800">
                <a:solidFill>
                  <a:srgbClr val="000000"/>
                </a:solidFill>
              </a:defRPr>
            </a:pPr>
            <a:r>
              <a:rPr sz="4600">
                <a:solidFill>
                  <a:srgbClr val="FFFFFF"/>
                </a:solidFill>
              </a:rPr>
              <a:t>What We Measure, Says What Matters</a:t>
            </a:r>
          </a:p>
        </p:txBody>
      </p:sp>
    </p:spTree>
  </p:cSld>
  <p:clrMapOvr>
    <a:masterClrMapping/>
  </p:clrMapOvr>
  <p:transition spd="med"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1- Incarnation</a:t>
            </a:r>
          </a:p>
        </p:txBody>
      </p:sp>
      <p:sp>
        <p:nvSpPr>
          <p:cNvPr id="115" name="Shape 115"/>
          <p:cNvSpPr/>
          <p:nvPr>
            <p:ph type="body" idx="1"/>
          </p:nvPr>
        </p:nvSpPr>
        <p:spPr>
          <a:prstGeom prst="rect">
            <a:avLst/>
          </a:prstGeom>
        </p:spPr>
        <p:txBody>
          <a:bodyPr/>
          <a:lstStyle/>
          <a:p>
            <a:pPr lvl="0">
              <a:defRPr sz="1800">
                <a:solidFill>
                  <a:srgbClr val="000000"/>
                </a:solidFill>
              </a:defRPr>
            </a:pPr>
            <a:r>
              <a:rPr sz="10000">
                <a:solidFill>
                  <a:srgbClr val="FFFFFF"/>
                </a:solidFill>
              </a:rPr>
              <a:t>Disrupted Planet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15"/>
                                        </p:tgtEl>
                                        <p:attrNameLst>
                                          <p:attrName>style.visibility</p:attrName>
                                        </p:attrNameLst>
                                      </p:cBhvr>
                                      <p:to>
                                        <p:strVal val="visible"/>
                                      </p:to>
                                    </p:set>
                                    <p:anim calcmode="lin" valueType="num">
                                      <p:cBhvr>
                                        <p:cTn id="7" dur="2000" fill="hold"/>
                                        <p:tgtEl>
                                          <p:spTgt spid="115"/>
                                        </p:tgtEl>
                                        <p:attrNameLst>
                                          <p:attrName>ppt_x</p:attrName>
                                        </p:attrNameLst>
                                      </p:cBhvr>
                                      <p:tavLst>
                                        <p:tav tm="0">
                                          <p:val>
                                            <p:strVal val="#ppt_x"/>
                                          </p:val>
                                        </p:tav>
                                        <p:tav tm="100000">
                                          <p:val>
                                            <p:strVal val="#ppt_x"/>
                                          </p:val>
                                        </p:tav>
                                      </p:tavLst>
                                    </p:anim>
                                    <p:anim calcmode="lin" valueType="num">
                                      <p:cBhvr>
                                        <p:cTn id="8" dur="2000" fill="hold"/>
                                        <p:tgtEl>
                                          <p:spTgt spid="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2- Temple cleansing</a:t>
            </a:r>
          </a:p>
        </p:txBody>
      </p:sp>
      <p:sp>
        <p:nvSpPr>
          <p:cNvPr id="120" name="Shape 120"/>
          <p:cNvSpPr/>
          <p:nvPr>
            <p:ph type="body" idx="1"/>
          </p:nvPr>
        </p:nvSpPr>
        <p:spPr>
          <a:prstGeom prst="rect">
            <a:avLst/>
          </a:prstGeom>
        </p:spPr>
        <p:txBody>
          <a:bodyPr/>
          <a:lstStyle/>
          <a:p>
            <a:pPr lvl="0">
              <a:defRPr sz="1800">
                <a:solidFill>
                  <a:srgbClr val="000000"/>
                </a:solidFill>
              </a:defRPr>
            </a:pPr>
            <a:r>
              <a:rPr sz="10000">
                <a:solidFill>
                  <a:srgbClr val="FFFFFF"/>
                </a:solidFill>
              </a:rPr>
              <a:t>Disrupted Economy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20"/>
                                        </p:tgtEl>
                                        <p:attrNameLst>
                                          <p:attrName>style.visibility</p:attrName>
                                        </p:attrNameLst>
                                      </p:cBhvr>
                                      <p:to>
                                        <p:strVal val="visible"/>
                                      </p:to>
                                    </p:set>
                                    <p:anim calcmode="lin" valueType="num">
                                      <p:cBhvr>
                                        <p:cTn id="7" dur="2000" fill="hold"/>
                                        <p:tgtEl>
                                          <p:spTgt spid="120"/>
                                        </p:tgtEl>
                                        <p:attrNameLst>
                                          <p:attrName>ppt_x</p:attrName>
                                        </p:attrNameLst>
                                      </p:cBhvr>
                                      <p:tavLst>
                                        <p:tav tm="0">
                                          <p:val>
                                            <p:strVal val="#ppt_x"/>
                                          </p:val>
                                        </p:tav>
                                        <p:tav tm="100000">
                                          <p:val>
                                            <p:strVal val="#ppt_x"/>
                                          </p:val>
                                        </p:tav>
                                      </p:tavLst>
                                    </p:anim>
                                    <p:anim calcmode="lin" valueType="num">
                                      <p:cBhvr>
                                        <p:cTn id="8" dur="2000" fill="hold"/>
                                        <p:tgtEl>
                                          <p:spTgt spid="1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3- Nicodemus</a:t>
            </a:r>
          </a:p>
        </p:txBody>
      </p:sp>
      <p:sp>
        <p:nvSpPr>
          <p:cNvPr id="125" name="Shape 125"/>
          <p:cNvSpPr/>
          <p:nvPr>
            <p:ph type="body" idx="1"/>
          </p:nvPr>
        </p:nvSpPr>
        <p:spPr>
          <a:prstGeom prst="rect">
            <a:avLst/>
          </a:prstGeom>
        </p:spPr>
        <p:txBody>
          <a:bodyPr/>
          <a:lstStyle/>
          <a:p>
            <a:pPr lvl="0">
              <a:defRPr sz="1800">
                <a:solidFill>
                  <a:srgbClr val="000000"/>
                </a:solidFill>
              </a:defRPr>
            </a:pPr>
            <a:r>
              <a:rPr sz="10000">
                <a:solidFill>
                  <a:srgbClr val="FFFFFF"/>
                </a:solidFill>
              </a:rPr>
              <a:t>Disrupted Faith</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2000" fill="hold"/>
                                        <p:tgtEl>
                                          <p:spTgt spid="125"/>
                                        </p:tgtEl>
                                        <p:attrNameLst>
                                          <p:attrName>ppt_x</p:attrName>
                                        </p:attrNameLst>
                                      </p:cBhvr>
                                      <p:tavLst>
                                        <p:tav tm="0">
                                          <p:val>
                                            <p:strVal val="#ppt_x"/>
                                          </p:val>
                                        </p:tav>
                                        <p:tav tm="100000">
                                          <p:val>
                                            <p:strVal val="#ppt_x"/>
                                          </p:val>
                                        </p:tav>
                                      </p:tavLst>
                                    </p:anim>
                                    <p:anim calcmode="lin" valueType="num">
                                      <p:cBhvr>
                                        <p:cTn id="8" dur="2000" fill="hold"/>
                                        <p:tgtEl>
                                          <p:spTgt spid="1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4- Samaritan Woman</a:t>
            </a:r>
          </a:p>
        </p:txBody>
      </p:sp>
      <p:sp>
        <p:nvSpPr>
          <p:cNvPr id="130" name="Shape 130"/>
          <p:cNvSpPr/>
          <p:nvPr>
            <p:ph type="body" idx="1"/>
          </p:nvPr>
        </p:nvSpPr>
        <p:spPr>
          <a:prstGeom prst="rect">
            <a:avLst/>
          </a:prstGeom>
        </p:spPr>
        <p:txBody>
          <a:bodyPr/>
          <a:lstStyle/>
          <a:p>
            <a:pPr lvl="0">
              <a:defRPr sz="1800">
                <a:solidFill>
                  <a:srgbClr val="000000"/>
                </a:solidFill>
              </a:defRPr>
            </a:pPr>
            <a:r>
              <a:rPr sz="10000">
                <a:solidFill>
                  <a:srgbClr val="FFFFFF"/>
                </a:solidFill>
              </a:rPr>
              <a:t>Disrupted Gender and Race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30"/>
                                        </p:tgtEl>
                                        <p:attrNameLst>
                                          <p:attrName>style.visibility</p:attrName>
                                        </p:attrNameLst>
                                      </p:cBhvr>
                                      <p:to>
                                        <p:strVal val="visible"/>
                                      </p:to>
                                    </p:set>
                                    <p:anim calcmode="lin" valueType="num">
                                      <p:cBhvr>
                                        <p:cTn id="7" dur="2000" fill="hold"/>
                                        <p:tgtEl>
                                          <p:spTgt spid="130"/>
                                        </p:tgtEl>
                                        <p:attrNameLst>
                                          <p:attrName>ppt_x</p:attrName>
                                        </p:attrNameLst>
                                      </p:cBhvr>
                                      <p:tavLst>
                                        <p:tav tm="0">
                                          <p:val>
                                            <p:strVal val="#ppt_x"/>
                                          </p:val>
                                        </p:tav>
                                        <p:tav tm="100000">
                                          <p:val>
                                            <p:strVal val="#ppt_x"/>
                                          </p:val>
                                        </p:tav>
                                      </p:tavLst>
                                    </p:anim>
                                    <p:anim calcmode="lin" valueType="num">
                                      <p:cBhvr>
                                        <p:cTn id="8" dur="2000" fill="hold"/>
                                        <p:tgtEl>
                                          <p:spTgt spid="1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5- Paralyzed man</a:t>
            </a:r>
          </a:p>
        </p:txBody>
      </p:sp>
      <p:sp>
        <p:nvSpPr>
          <p:cNvPr id="135" name="Shape 135"/>
          <p:cNvSpPr/>
          <p:nvPr>
            <p:ph type="body" idx="1"/>
          </p:nvPr>
        </p:nvSpPr>
        <p:spPr>
          <a:prstGeom prst="rect">
            <a:avLst/>
          </a:prstGeom>
        </p:spPr>
        <p:txBody>
          <a:bodyPr/>
          <a:lstStyle/>
          <a:p>
            <a:pPr lvl="0">
              <a:defRPr sz="1800">
                <a:solidFill>
                  <a:srgbClr val="000000"/>
                </a:solidFill>
              </a:defRPr>
            </a:pPr>
            <a:r>
              <a:rPr sz="10000">
                <a:solidFill>
                  <a:srgbClr val="FFFFFF"/>
                </a:solidFill>
              </a:rPr>
              <a:t>Disrupted Justice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35"/>
                                        </p:tgtEl>
                                        <p:attrNameLst>
                                          <p:attrName>style.visibility</p:attrName>
                                        </p:attrNameLst>
                                      </p:cBhvr>
                                      <p:to>
                                        <p:strVal val="visible"/>
                                      </p:to>
                                    </p:set>
                                    <p:anim calcmode="lin" valueType="num">
                                      <p:cBhvr>
                                        <p:cTn id="7" dur="2000" fill="hold"/>
                                        <p:tgtEl>
                                          <p:spTgt spid="135"/>
                                        </p:tgtEl>
                                        <p:attrNameLst>
                                          <p:attrName>ppt_x</p:attrName>
                                        </p:attrNameLst>
                                      </p:cBhvr>
                                      <p:tavLst>
                                        <p:tav tm="0">
                                          <p:val>
                                            <p:strVal val="#ppt_x"/>
                                          </p:val>
                                        </p:tav>
                                        <p:tav tm="100000">
                                          <p:val>
                                            <p:strVal val="#ppt_x"/>
                                          </p:val>
                                        </p:tav>
                                      </p:tavLst>
                                    </p:anim>
                                    <p:anim calcmode="lin" valueType="num">
                                      <p:cBhvr>
                                        <p:cTn id="8" dur="2000" fill="hold"/>
                                        <p:tgtEl>
                                          <p:spTgt spid="1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6- Community feeding</a:t>
            </a:r>
          </a:p>
        </p:txBody>
      </p:sp>
      <p:sp>
        <p:nvSpPr>
          <p:cNvPr id="140" name="Shape 140"/>
          <p:cNvSpPr/>
          <p:nvPr>
            <p:ph type="body" idx="1"/>
          </p:nvPr>
        </p:nvSpPr>
        <p:spPr>
          <a:prstGeom prst="rect">
            <a:avLst/>
          </a:prstGeom>
        </p:spPr>
        <p:txBody>
          <a:bodyPr/>
          <a:lstStyle/>
          <a:p>
            <a:pPr lvl="0">
              <a:defRPr sz="1800">
                <a:solidFill>
                  <a:srgbClr val="000000"/>
                </a:solidFill>
              </a:defRPr>
            </a:pPr>
            <a:r>
              <a:rPr sz="10000">
                <a:solidFill>
                  <a:srgbClr val="FFFFFF"/>
                </a:solidFill>
              </a:rPr>
              <a:t>Disrupted Planning and Priorities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40"/>
                                        </p:tgtEl>
                                        <p:attrNameLst>
                                          <p:attrName>style.visibility</p:attrName>
                                        </p:attrNameLst>
                                      </p:cBhvr>
                                      <p:to>
                                        <p:strVal val="visible"/>
                                      </p:to>
                                    </p:set>
                                    <p:anim calcmode="lin" valueType="num">
                                      <p:cBhvr>
                                        <p:cTn id="7" dur="2000" fill="hold"/>
                                        <p:tgtEl>
                                          <p:spTgt spid="140"/>
                                        </p:tgtEl>
                                        <p:attrNameLst>
                                          <p:attrName>ppt_x</p:attrName>
                                        </p:attrNameLst>
                                      </p:cBhvr>
                                      <p:tavLst>
                                        <p:tav tm="0">
                                          <p:val>
                                            <p:strVal val="#ppt_x"/>
                                          </p:val>
                                        </p:tav>
                                        <p:tav tm="100000">
                                          <p:val>
                                            <p:strVal val="#ppt_x"/>
                                          </p:val>
                                        </p:tav>
                                      </p:tavLst>
                                    </p:anim>
                                    <p:anim calcmode="lin" valueType="num">
                                      <p:cBhvr>
                                        <p:cTn id="8" dur="20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7- Feast Nutrition</a:t>
            </a:r>
          </a:p>
        </p:txBody>
      </p:sp>
      <p:sp>
        <p:nvSpPr>
          <p:cNvPr id="145" name="Shape 145"/>
          <p:cNvSpPr/>
          <p:nvPr>
            <p:ph type="body" idx="1"/>
          </p:nvPr>
        </p:nvSpPr>
        <p:spPr>
          <a:prstGeom prst="rect">
            <a:avLst/>
          </a:prstGeom>
        </p:spPr>
        <p:txBody>
          <a:bodyPr/>
          <a:lstStyle/>
          <a:p>
            <a:pPr lvl="0">
              <a:defRPr sz="1800">
                <a:solidFill>
                  <a:srgbClr val="000000"/>
                </a:solidFill>
              </a:defRPr>
            </a:pPr>
            <a:r>
              <a:rPr sz="10000">
                <a:solidFill>
                  <a:srgbClr val="FFFFFF"/>
                </a:solidFill>
              </a:rPr>
              <a:t>Disrupted Education</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2000" fill="hold"/>
                                        <p:tgtEl>
                                          <p:spTgt spid="145"/>
                                        </p:tgtEl>
                                        <p:attrNameLst>
                                          <p:attrName>ppt_x</p:attrName>
                                        </p:attrNameLst>
                                      </p:cBhvr>
                                      <p:tavLst>
                                        <p:tav tm="0">
                                          <p:val>
                                            <p:strVal val="#ppt_x"/>
                                          </p:val>
                                        </p:tav>
                                        <p:tav tm="100000">
                                          <p:val>
                                            <p:strVal val="#ppt_x"/>
                                          </p:val>
                                        </p:tav>
                                      </p:tavLst>
                                    </p:anim>
                                    <p:anim calcmode="lin" valueType="num">
                                      <p:cBhvr>
                                        <p:cTn id="8" dur="2000" fill="hold"/>
                                        <p:tgtEl>
                                          <p:spTgt spid="1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8- Caught in the act</a:t>
            </a:r>
          </a:p>
        </p:txBody>
      </p:sp>
      <p:sp>
        <p:nvSpPr>
          <p:cNvPr id="150" name="Shape 150"/>
          <p:cNvSpPr/>
          <p:nvPr>
            <p:ph type="body" idx="1"/>
          </p:nvPr>
        </p:nvSpPr>
        <p:spPr>
          <a:prstGeom prst="rect">
            <a:avLst/>
          </a:prstGeom>
        </p:spPr>
        <p:txBody>
          <a:bodyPr/>
          <a:lstStyle/>
          <a:p>
            <a:pPr lvl="0">
              <a:defRPr sz="1800">
                <a:solidFill>
                  <a:srgbClr val="000000"/>
                </a:solidFill>
              </a:defRPr>
            </a:pPr>
            <a:r>
              <a:rPr sz="10000">
                <a:solidFill>
                  <a:srgbClr val="FFFFFF"/>
                </a:solidFill>
              </a:rPr>
              <a:t>Disrupted Morality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2000" fill="hold"/>
                                        <p:tgtEl>
                                          <p:spTgt spid="150"/>
                                        </p:tgtEl>
                                        <p:attrNameLst>
                                          <p:attrName>ppt_x</p:attrName>
                                        </p:attrNameLst>
                                      </p:cBhvr>
                                      <p:tavLst>
                                        <p:tav tm="0">
                                          <p:val>
                                            <p:strVal val="#ppt_x"/>
                                          </p:val>
                                        </p:tav>
                                        <p:tav tm="100000">
                                          <p:val>
                                            <p:strVal val="#ppt_x"/>
                                          </p:val>
                                        </p:tav>
                                      </p:tavLst>
                                    </p:anim>
                                    <p:anim calcmode="lin" valueType="num">
                                      <p:cBhvr>
                                        <p:cTn id="8" dur="2000" fill="hold"/>
                                        <p:tgtEl>
                                          <p:spTgt spid="1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1270000" y="1415074"/>
            <a:ext cx="10464800" cy="1530880"/>
          </a:xfrm>
          <a:prstGeom prst="rect">
            <a:avLst/>
          </a:prstGeom>
        </p:spPr>
        <p:txBody>
          <a:bodyPr/>
          <a:lstStyle/>
          <a:p>
            <a:pPr lvl="0">
              <a:defRPr sz="1800">
                <a:solidFill>
                  <a:srgbClr val="000000"/>
                </a:solidFill>
              </a:defRPr>
            </a:pPr>
            <a:r>
              <a:rPr sz="4600">
                <a:solidFill>
                  <a:srgbClr val="FFFFFF"/>
                </a:solidFill>
              </a:rPr>
              <a:t>Whats a "Destination"?</a:t>
            </a:r>
          </a:p>
        </p:txBody>
      </p:sp>
      <p:sp>
        <p:nvSpPr>
          <p:cNvPr id="71" name="Shape 71"/>
          <p:cNvSpPr/>
          <p:nvPr>
            <p:ph type="body" idx="1"/>
          </p:nvPr>
        </p:nvSpPr>
        <p:spPr>
          <a:prstGeom prst="rect">
            <a:avLst/>
          </a:prstGeom>
        </p:spPr>
        <p:txBody>
          <a:bodyPr/>
          <a:lstStyle/>
          <a:p>
            <a:pPr lvl="0">
              <a:defRPr sz="1800">
                <a:solidFill>
                  <a:srgbClr val="000000"/>
                </a:solidFill>
              </a:defRPr>
            </a:pPr>
            <a:r>
              <a:rPr sz="3600">
                <a:solidFill>
                  <a:srgbClr val="FFFFFF"/>
                </a:solidFill>
              </a:rPr>
              <a:t>A place people want to go to.</a:t>
            </a:r>
          </a:p>
        </p:txBody>
      </p:sp>
      <p:pic>
        <p:nvPicPr>
          <p:cNvPr id="72" name="IMG_1786.jpg"/>
          <p:cNvPicPr/>
          <p:nvPr/>
        </p:nvPicPr>
        <p:blipFill>
          <a:blip r:embed="rId2">
            <a:extLst/>
          </a:blip>
          <a:srcRect l="0" t="0" r="32369" b="0"/>
          <a:stretch>
            <a:fillRect/>
          </a:stretch>
        </p:blipFill>
        <p:spPr>
          <a:xfrm>
            <a:off x="3203024" y="3046875"/>
            <a:ext cx="6598796" cy="548565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16" presetID="23" grpId="1" fill="hold">
                                  <p:stCondLst>
                                    <p:cond delay="0"/>
                                  </p:stCondLst>
                                  <p:iterate type="el" backwards="0">
                                    <p:tmAbs val="0"/>
                                  </p:iterate>
                                  <p:childTnLst>
                                    <p:anim calcmode="lin" valueType="num">
                                      <p:cBhvr>
                                        <p:cTn id="6" dur="2500" fill="hold"/>
                                        <p:tgtEl>
                                          <p:spTgt spid="72"/>
                                        </p:tgtEl>
                                        <p:attrNameLst>
                                          <p:attrName>ppt_w</p:attrName>
                                        </p:attrNameLst>
                                      </p:cBhvr>
                                      <p:tavLst>
                                        <p:tav tm="0">
                                          <p:val>
                                            <p:strVal val="ppt_w"/>
                                          </p:val>
                                        </p:tav>
                                        <p:tav tm="100000">
                                          <p:val>
                                            <p:fltVal val="0"/>
                                          </p:val>
                                        </p:tav>
                                      </p:tavLst>
                                    </p:anim>
                                    <p:anim calcmode="lin" valueType="num">
                                      <p:cBhvr>
                                        <p:cTn id="7" dur="2500" fill="hold"/>
                                        <p:tgtEl>
                                          <p:spTgt spid="72"/>
                                        </p:tgtEl>
                                        <p:attrNameLst>
                                          <p:attrName>ppt_h</p:attrName>
                                        </p:attrNameLst>
                                      </p:cBhvr>
                                      <p:tavLst>
                                        <p:tav tm="0">
                                          <p:val>
                                            <p:strVal val="ppt_h"/>
                                          </p:val>
                                        </p:tav>
                                        <p:tav tm="100000">
                                          <p:val>
                                            <p:fltVal val="0"/>
                                          </p:val>
                                        </p:tav>
                                      </p:tavLst>
                                    </p:anim>
                                    <p:set>
                                      <p:cBhvr>
                                        <p:cTn id="8" fill="hold">
                                          <p:stCondLst>
                                            <p:cond delay="2499"/>
                                          </p:stCondLst>
                                        </p:cTn>
                                        <p:tgtEl>
                                          <p:spTgt spid="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9 (10)- Blind man</a:t>
            </a:r>
          </a:p>
        </p:txBody>
      </p:sp>
      <p:sp>
        <p:nvSpPr>
          <p:cNvPr id="155" name="Shape 155"/>
          <p:cNvSpPr/>
          <p:nvPr>
            <p:ph type="body" idx="1"/>
          </p:nvPr>
        </p:nvSpPr>
        <p:spPr>
          <a:prstGeom prst="rect">
            <a:avLst/>
          </a:prstGeom>
        </p:spPr>
        <p:txBody>
          <a:bodyPr/>
          <a:lstStyle/>
          <a:p>
            <a:pPr lvl="0">
              <a:defRPr sz="1800">
                <a:solidFill>
                  <a:srgbClr val="000000"/>
                </a:solidFill>
              </a:defRPr>
            </a:pPr>
            <a:r>
              <a:rPr sz="10000">
                <a:solidFill>
                  <a:srgbClr val="FFFFFF"/>
                </a:solidFill>
              </a:rPr>
              <a:t>Disrupted Health Care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2000" fill="hold"/>
                                        <p:tgtEl>
                                          <p:spTgt spid="155"/>
                                        </p:tgtEl>
                                        <p:attrNameLst>
                                          <p:attrName>ppt_x</p:attrName>
                                        </p:attrNameLst>
                                      </p:cBhvr>
                                      <p:tavLst>
                                        <p:tav tm="0">
                                          <p:val>
                                            <p:strVal val="#ppt_x"/>
                                          </p:val>
                                        </p:tav>
                                        <p:tav tm="100000">
                                          <p:val>
                                            <p:strVal val="#ppt_x"/>
                                          </p:val>
                                        </p:tav>
                                      </p:tavLst>
                                    </p:anim>
                                    <p:anim calcmode="lin" valueType="num">
                                      <p:cBhvr>
                                        <p:cTn id="8" dur="2000" fill="hold"/>
                                        <p:tgtEl>
                                          <p:spTgt spid="1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11- Dead man</a:t>
            </a:r>
          </a:p>
        </p:txBody>
      </p:sp>
      <p:sp>
        <p:nvSpPr>
          <p:cNvPr id="160" name="Shape 160"/>
          <p:cNvSpPr/>
          <p:nvPr>
            <p:ph type="body" idx="1"/>
          </p:nvPr>
        </p:nvSpPr>
        <p:spPr>
          <a:prstGeom prst="rect">
            <a:avLst/>
          </a:prstGeom>
        </p:spPr>
        <p:txBody>
          <a:bodyPr/>
          <a:lstStyle/>
          <a:p>
            <a:pPr lvl="0">
              <a:defRPr sz="1800">
                <a:solidFill>
                  <a:srgbClr val="000000"/>
                </a:solidFill>
              </a:defRPr>
            </a:pPr>
            <a:r>
              <a:rPr sz="10000">
                <a:solidFill>
                  <a:srgbClr val="FFFFFF"/>
                </a:solidFill>
              </a:rPr>
              <a:t>Disrupted Death</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2000" fill="hold"/>
                                        <p:tgtEl>
                                          <p:spTgt spid="160"/>
                                        </p:tgtEl>
                                        <p:attrNameLst>
                                          <p:attrName>ppt_x</p:attrName>
                                        </p:attrNameLst>
                                      </p:cBhvr>
                                      <p:tavLst>
                                        <p:tav tm="0">
                                          <p:val>
                                            <p:strVal val="#ppt_x"/>
                                          </p:val>
                                        </p:tav>
                                        <p:tav tm="100000">
                                          <p:val>
                                            <p:strVal val="#ppt_x"/>
                                          </p:val>
                                        </p:tav>
                                      </p:tavLst>
                                    </p:anim>
                                    <p:anim calcmode="lin" valueType="num">
                                      <p:cBhvr>
                                        <p:cTn id="8" dur="2000" fill="hold"/>
                                        <p:tgtEl>
                                          <p:spTgt spid="1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12 (-17)- Jesus and Us</a:t>
            </a:r>
          </a:p>
        </p:txBody>
      </p:sp>
      <p:sp>
        <p:nvSpPr>
          <p:cNvPr id="165" name="Shape 165"/>
          <p:cNvSpPr/>
          <p:nvPr>
            <p:ph type="body" idx="1"/>
          </p:nvPr>
        </p:nvSpPr>
        <p:spPr>
          <a:prstGeom prst="rect">
            <a:avLst/>
          </a:prstGeom>
        </p:spPr>
        <p:txBody>
          <a:bodyPr/>
          <a:lstStyle/>
          <a:p>
            <a:pPr lvl="0">
              <a:defRPr sz="1800">
                <a:solidFill>
                  <a:srgbClr val="000000"/>
                </a:solidFill>
              </a:defRPr>
            </a:pPr>
            <a:r>
              <a:rPr sz="10000">
                <a:solidFill>
                  <a:srgbClr val="FFFFFF"/>
                </a:solidFill>
              </a:rPr>
              <a:t>Disrupted Identity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65"/>
                                        </p:tgtEl>
                                        <p:attrNameLst>
                                          <p:attrName>style.visibility</p:attrName>
                                        </p:attrNameLst>
                                      </p:cBhvr>
                                      <p:to>
                                        <p:strVal val="visible"/>
                                      </p:to>
                                    </p:set>
                                    <p:anim calcmode="lin" valueType="num">
                                      <p:cBhvr>
                                        <p:cTn id="7" dur="2000" fill="hold"/>
                                        <p:tgtEl>
                                          <p:spTgt spid="165"/>
                                        </p:tgtEl>
                                        <p:attrNameLst>
                                          <p:attrName>ppt_x</p:attrName>
                                        </p:attrNameLst>
                                      </p:cBhvr>
                                      <p:tavLst>
                                        <p:tav tm="0">
                                          <p:val>
                                            <p:strVal val="#ppt_x"/>
                                          </p:val>
                                        </p:tav>
                                        <p:tav tm="100000">
                                          <p:val>
                                            <p:strVal val="#ppt_x"/>
                                          </p:val>
                                        </p:tav>
                                      </p:tavLst>
                                    </p:anim>
                                    <p:anim calcmode="lin" valueType="num">
                                      <p:cBhvr>
                                        <p:cTn id="8" dur="2000" fill="hold"/>
                                        <p:tgtEl>
                                          <p:spTgt spid="1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18 (-20)- Jesus and the World</a:t>
            </a:r>
          </a:p>
        </p:txBody>
      </p:sp>
      <p:sp>
        <p:nvSpPr>
          <p:cNvPr id="170" name="Shape 170"/>
          <p:cNvSpPr/>
          <p:nvPr>
            <p:ph type="body" idx="1"/>
          </p:nvPr>
        </p:nvSpPr>
        <p:spPr>
          <a:prstGeom prst="rect">
            <a:avLst/>
          </a:prstGeom>
        </p:spPr>
        <p:txBody>
          <a:bodyPr/>
          <a:lstStyle/>
          <a:p>
            <a:pPr lvl="0">
              <a:defRPr sz="1800">
                <a:solidFill>
                  <a:srgbClr val="000000"/>
                </a:solidFill>
              </a:defRPr>
            </a:pPr>
            <a:r>
              <a:rPr sz="10000">
                <a:solidFill>
                  <a:srgbClr val="FFFFFF"/>
                </a:solidFill>
              </a:rPr>
              <a:t>Disrupted Expectations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70"/>
                                        </p:tgtEl>
                                        <p:attrNameLst>
                                          <p:attrName>style.visibility</p:attrName>
                                        </p:attrNameLst>
                                      </p:cBhvr>
                                      <p:to>
                                        <p:strVal val="visible"/>
                                      </p:to>
                                    </p:set>
                                    <p:anim calcmode="lin" valueType="num">
                                      <p:cBhvr>
                                        <p:cTn id="7" dur="2000" fill="hold"/>
                                        <p:tgtEl>
                                          <p:spTgt spid="170"/>
                                        </p:tgtEl>
                                        <p:attrNameLst>
                                          <p:attrName>ppt_x</p:attrName>
                                        </p:attrNameLst>
                                      </p:cBhvr>
                                      <p:tavLst>
                                        <p:tav tm="0">
                                          <p:val>
                                            <p:strVal val="#ppt_x"/>
                                          </p:val>
                                        </p:tav>
                                        <p:tav tm="100000">
                                          <p:val>
                                            <p:strVal val="#ppt_x"/>
                                          </p:val>
                                        </p:tav>
                                      </p:tavLst>
                                    </p:anim>
                                    <p:anim calcmode="lin" valueType="num">
                                      <p:cBhvr>
                                        <p:cTn id="8" dur="2000" fill="hold"/>
                                        <p:tgtEl>
                                          <p:spTgt spid="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John 21- Jesus and the Future</a:t>
            </a:r>
          </a:p>
        </p:txBody>
      </p:sp>
      <p:sp>
        <p:nvSpPr>
          <p:cNvPr id="175" name="Shape 175"/>
          <p:cNvSpPr/>
          <p:nvPr>
            <p:ph type="body" idx="1"/>
          </p:nvPr>
        </p:nvSpPr>
        <p:spPr>
          <a:prstGeom prst="rect">
            <a:avLst/>
          </a:prstGeom>
        </p:spPr>
        <p:txBody>
          <a:bodyPr/>
          <a:lstStyle/>
          <a:p>
            <a:pPr lvl="0">
              <a:defRPr sz="1800">
                <a:solidFill>
                  <a:srgbClr val="000000"/>
                </a:solidFill>
              </a:defRPr>
            </a:pPr>
            <a:r>
              <a:rPr sz="10000">
                <a:solidFill>
                  <a:srgbClr val="FFFFFF"/>
                </a:solidFill>
              </a:rPr>
              <a:t>Disrupted Destiny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75"/>
                                        </p:tgtEl>
                                        <p:attrNameLst>
                                          <p:attrName>style.visibility</p:attrName>
                                        </p:attrNameLst>
                                      </p:cBhvr>
                                      <p:to>
                                        <p:strVal val="visible"/>
                                      </p:to>
                                    </p:set>
                                    <p:anim calcmode="lin" valueType="num">
                                      <p:cBhvr>
                                        <p:cTn id="7" dur="2000" fill="hold"/>
                                        <p:tgtEl>
                                          <p:spTgt spid="175"/>
                                        </p:tgtEl>
                                        <p:attrNameLst>
                                          <p:attrName>ppt_x</p:attrName>
                                        </p:attrNameLst>
                                      </p:cBhvr>
                                      <p:tavLst>
                                        <p:tav tm="0">
                                          <p:val>
                                            <p:strVal val="#ppt_x"/>
                                          </p:val>
                                        </p:tav>
                                        <p:tav tm="100000">
                                          <p:val>
                                            <p:strVal val="#ppt_x"/>
                                          </p:val>
                                        </p:tav>
                                      </p:tavLst>
                                    </p:anim>
                                    <p:anim calcmode="lin" valueType="num">
                                      <p:cBhvr>
                                        <p:cTn id="8" dur="2000" fill="hold"/>
                                        <p:tgtEl>
                                          <p:spTgt spid="1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lvl1pPr defTabSz="443484">
              <a:spcBef>
                <a:spcPts val="2300"/>
              </a:spcBef>
              <a:defRPr sz="5820"/>
            </a:lvl1pPr>
          </a:lstStyle>
          <a:p>
            <a:pPr lvl="0">
              <a:defRPr sz="1800">
                <a:solidFill>
                  <a:srgbClr val="000000"/>
                </a:solidFill>
              </a:defRPr>
            </a:pPr>
            <a:r>
              <a:rPr sz="5820">
                <a:solidFill>
                  <a:srgbClr val="FFFFFF"/>
                </a:solidFill>
              </a:rPr>
              <a:t>Equilibrium or Disruption?</a:t>
            </a:r>
          </a:p>
        </p:txBody>
      </p:sp>
      <p:sp>
        <p:nvSpPr>
          <p:cNvPr id="180" name="Shape 180"/>
          <p:cNvSpPr/>
          <p:nvPr>
            <p:ph type="body" idx="1"/>
          </p:nvPr>
        </p:nvSpPr>
        <p:spPr>
          <a:prstGeom prst="rect">
            <a:avLst/>
          </a:prstGeom>
        </p:spPr>
        <p:txBody>
          <a:bodyPr/>
          <a:lstStyle/>
          <a:p>
            <a:pPr lvl="0">
              <a:defRPr sz="1800">
                <a:solidFill>
                  <a:srgbClr val="000000"/>
                </a:solidFill>
              </a:defRPr>
            </a:pPr>
            <a:r>
              <a:rPr sz="10000">
                <a:solidFill>
                  <a:srgbClr val="FFFFFF"/>
                </a:solidFill>
              </a:rPr>
              <a:t>Jesus Disrupts!</a:t>
            </a:r>
          </a:p>
        </p:txBody>
      </p:sp>
    </p:spTree>
  </p:cSld>
  <p:clrMapOvr>
    <a:masterClrMapping/>
  </p:clrMapOvr>
  <p:transition spd="med"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lvl="0">
              <a:defRPr sz="1800">
                <a:solidFill>
                  <a:srgbClr val="000000"/>
                </a:solidFill>
              </a:defRPr>
            </a:pPr>
            <a:r>
              <a:rPr sz="4600">
                <a:solidFill>
                  <a:srgbClr val="FFFFFF"/>
                </a:solidFill>
              </a:rPr>
              <a:t>First rule of Bible Club is:</a:t>
            </a:r>
          </a:p>
        </p:txBody>
      </p:sp>
      <p:pic>
        <p:nvPicPr>
          <p:cNvPr id="185" name="Always talk about Bible Club.jpg"/>
          <p:cNvPicPr/>
          <p:nvPr/>
        </p:nvPicPr>
        <p:blipFill>
          <a:blip r:embed="rId3">
            <a:extLst/>
          </a:blip>
          <a:stretch>
            <a:fillRect/>
          </a:stretch>
        </p:blipFill>
        <p:spPr>
          <a:xfrm>
            <a:off x="2578100" y="1390650"/>
            <a:ext cx="7848600" cy="7848600"/>
          </a:xfrm>
          <a:prstGeom prst="rect">
            <a:avLst/>
          </a:prstGeom>
          <a:ln w="12700">
            <a:miter lim="400000"/>
          </a:ln>
        </p:spPr>
      </p:pic>
      <p:sp>
        <p:nvSpPr>
          <p:cNvPr id="186" name="Shape 186"/>
          <p:cNvSpPr/>
          <p:nvPr/>
        </p:nvSpPr>
        <p:spPr>
          <a:xfrm rot="21072881">
            <a:off x="1572601" y="5559842"/>
            <a:ext cx="10337801" cy="1193801"/>
          </a:xfrm>
          <a:prstGeom prst="rect">
            <a:avLst/>
          </a:prstGeom>
          <a:solidFill>
            <a:srgbClr val="FFFFFF"/>
          </a:solidFill>
          <a:ln w="12700">
            <a:solidFill/>
            <a:miter lim="400000"/>
          </a:ln>
          <a:effectLst>
            <a:outerShdw sx="100000" sy="100000" kx="0" ky="0" algn="b" rotWithShape="0" blurRad="127000" dist="76200" dir="1626000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defRPr sz="6000">
                <a:solidFill>
                  <a:srgbClr val="000000"/>
                </a:solidFill>
              </a:defRPr>
            </a:lvl1pPr>
          </a:lstStyle>
          <a:p>
            <a:pPr lvl="0">
              <a:defRPr sz="1800"/>
            </a:pPr>
            <a:r>
              <a:rPr sz="6000"/>
              <a:t>Always talk about Bible Club .</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wipe(left)" transition="in">
                                      <p:cBhvr>
                                        <p:cTn id="7" dur="1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lvl="0">
              <a:defRPr sz="1800">
                <a:solidFill>
                  <a:srgbClr val="000000"/>
                </a:solidFill>
              </a:defRPr>
            </a:pPr>
            <a:r>
              <a:rPr sz="4600">
                <a:solidFill>
                  <a:srgbClr val="FFFFFF"/>
                </a:solidFill>
              </a:rPr>
              <a:t>We have to talk about the community, too!</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1270000" y="419047"/>
            <a:ext cx="10464800" cy="8683197"/>
          </a:xfrm>
          <a:prstGeom prst="rect">
            <a:avLst/>
          </a:prstGeom>
        </p:spPr>
        <p:txBody>
          <a:bodyPr/>
          <a:lstStyle/>
          <a:p>
            <a:pPr lvl="0">
              <a:defRPr sz="1800">
                <a:solidFill>
                  <a:srgbClr val="000000"/>
                </a:solidFill>
              </a:defRPr>
            </a:pPr>
            <a:r>
              <a:rPr sz="4600">
                <a:solidFill>
                  <a:srgbClr val="FFFFFF"/>
                </a:solidFill>
              </a:rPr>
              <a:t>History is a collection of stories.</a:t>
            </a:r>
            <a:endParaRPr sz="4600">
              <a:solidFill>
                <a:srgbClr val="FFFFFF"/>
              </a:solidFill>
            </a:endParaRPr>
          </a:p>
          <a:p>
            <a:pPr lvl="0">
              <a:defRPr sz="1800">
                <a:solidFill>
                  <a:srgbClr val="000000"/>
                </a:solidFill>
              </a:defRPr>
            </a:pPr>
            <a:r>
              <a:rPr sz="4600">
                <a:solidFill>
                  <a:srgbClr val="FFFFFF"/>
                </a:solidFill>
              </a:rPr>
              <a:t>We measure what matters to us using</a:t>
            </a:r>
            <a:endParaRPr sz="4600">
              <a:solidFill>
                <a:srgbClr val="FFFFFF"/>
              </a:solidFill>
            </a:endParaRPr>
          </a:p>
          <a:p>
            <a:pPr lvl="0">
              <a:defRPr sz="1800">
                <a:solidFill>
                  <a:srgbClr val="000000"/>
                </a:solidFill>
              </a:defRPr>
            </a:pPr>
            <a:r>
              <a:rPr sz="4600">
                <a:solidFill>
                  <a:srgbClr val="FFFFFF"/>
                </a:solidFill>
              </a:rPr>
              <a:t>METRICS</a:t>
            </a:r>
            <a:endParaRPr sz="4600">
              <a:solidFill>
                <a:srgbClr val="FFFFFF"/>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92"/>
                                        </p:tgtEl>
                                        <p:attrNameLst>
                                          <p:attrName>style.visibility</p:attrName>
                                        </p:attrNameLst>
                                      </p:cBhvr>
                                      <p:to>
                                        <p:strVal val="visible"/>
                                      </p:to>
                                    </p:set>
                                    <p:anim calcmode="lin" valueType="num">
                                      <p:cBhvr>
                                        <p:cTn id="7" dur="4000" fill="hold"/>
                                        <p:tgtEl>
                                          <p:spTgt spid="192"/>
                                        </p:tgtEl>
                                        <p:attrNameLst>
                                          <p:attrName>ppt_x</p:attrName>
                                        </p:attrNameLst>
                                      </p:cBhvr>
                                      <p:tavLst>
                                        <p:tav tm="0">
                                          <p:val>
                                            <p:strVal val="0-#ppt_w/2"/>
                                          </p:val>
                                        </p:tav>
                                        <p:tav tm="100000">
                                          <p:val>
                                            <p:strVal val="#ppt_x"/>
                                          </p:val>
                                        </p:tav>
                                      </p:tavLst>
                                    </p:anim>
                                    <p:anim calcmode="lin" valueType="num">
                                      <p:cBhvr>
                                        <p:cTn id="8" dur="4000" fill="hold"/>
                                        <p:tgtEl>
                                          <p:spTgt spid="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body" idx="1"/>
          </p:nvPr>
        </p:nvSpPr>
        <p:spPr>
          <a:prstGeom prst="rect">
            <a:avLst/>
          </a:prstGeom>
        </p:spPr>
        <p:txBody>
          <a:bodyPr/>
          <a:lstStyle/>
          <a:p>
            <a:pPr lvl="0" marL="1338035" indent="-1020535">
              <a:defRPr sz="1800">
                <a:solidFill>
                  <a:srgbClr val="000000"/>
                </a:solidFill>
              </a:defRPr>
            </a:pPr>
            <a:r>
              <a:rPr sz="7500">
                <a:solidFill>
                  <a:srgbClr val="FFFFFF"/>
                </a:solidFill>
              </a:rPr>
              <a:t>Number of churches</a:t>
            </a:r>
            <a:endParaRPr sz="7500">
              <a:solidFill>
                <a:srgbClr val="FFFFFF"/>
              </a:solidFill>
            </a:endParaRPr>
          </a:p>
          <a:p>
            <a:pPr lvl="0" marL="1338035" indent="-1020535">
              <a:defRPr sz="1800">
                <a:solidFill>
                  <a:srgbClr val="000000"/>
                </a:solidFill>
              </a:defRPr>
            </a:pPr>
            <a:r>
              <a:rPr sz="7500">
                <a:solidFill>
                  <a:srgbClr val="FFFFFF"/>
                </a:solidFill>
              </a:rPr>
              <a:t>Number of members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1270000" y="1147503"/>
            <a:ext cx="10464800" cy="1382962"/>
          </a:xfrm>
          <a:prstGeom prst="rect">
            <a:avLst/>
          </a:prstGeom>
        </p:spPr>
        <p:txBody>
          <a:bodyPr/>
          <a:lstStyle/>
          <a:p>
            <a:pPr lvl="0">
              <a:defRPr sz="1800">
                <a:solidFill>
                  <a:srgbClr val="000000"/>
                </a:solidFill>
              </a:defRPr>
            </a:pPr>
            <a:r>
              <a:rPr sz="4600">
                <a:solidFill>
                  <a:srgbClr val="FFFFFF"/>
                </a:solidFill>
              </a:rPr>
              <a:t>What's Impact?</a:t>
            </a:r>
          </a:p>
        </p:txBody>
      </p:sp>
      <p:sp>
        <p:nvSpPr>
          <p:cNvPr id="75" name="Shape 75"/>
          <p:cNvSpPr/>
          <p:nvPr>
            <p:ph type="body" idx="1"/>
          </p:nvPr>
        </p:nvSpPr>
        <p:spPr>
          <a:prstGeom prst="rect">
            <a:avLst/>
          </a:prstGeom>
        </p:spPr>
        <p:txBody>
          <a:bodyPr/>
          <a:lstStyle/>
          <a:p>
            <a:pPr lvl="0">
              <a:defRPr sz="1800">
                <a:solidFill>
                  <a:srgbClr val="000000"/>
                </a:solidFill>
              </a:defRPr>
            </a:pPr>
            <a:r>
              <a:rPr sz="3600">
                <a:solidFill>
                  <a:srgbClr val="FFFFFF"/>
                </a:solidFill>
              </a:rPr>
              <a:t>Having a strong effect on someone or something.</a:t>
            </a:r>
          </a:p>
        </p:txBody>
      </p:sp>
      <p:pic>
        <p:nvPicPr>
          <p:cNvPr id="76" name="IMG_1788.jpg"/>
          <p:cNvPicPr/>
          <p:nvPr/>
        </p:nvPicPr>
        <p:blipFill>
          <a:blip r:embed="rId2">
            <a:extLst/>
          </a:blip>
          <a:srcRect l="0" t="0" r="8071" b="5241"/>
          <a:stretch>
            <a:fillRect/>
          </a:stretch>
        </p:blipFill>
        <p:spPr>
          <a:xfrm>
            <a:off x="1958379" y="2960886"/>
            <a:ext cx="9088058" cy="526679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16" presetID="23" grpId="1" fill="hold">
                                  <p:stCondLst>
                                    <p:cond delay="0"/>
                                  </p:stCondLst>
                                  <p:iterate type="el" backwards="0">
                                    <p:tmAbs val="0"/>
                                  </p:iterate>
                                  <p:childTnLst>
                                    <p:anim calcmode="lin" valueType="num">
                                      <p:cBhvr>
                                        <p:cTn id="6" dur="2500" fill="hold"/>
                                        <p:tgtEl>
                                          <p:spTgt spid="76"/>
                                        </p:tgtEl>
                                        <p:attrNameLst>
                                          <p:attrName>ppt_w</p:attrName>
                                        </p:attrNameLst>
                                      </p:cBhvr>
                                      <p:tavLst>
                                        <p:tav tm="0">
                                          <p:val>
                                            <p:strVal val="ppt_w"/>
                                          </p:val>
                                        </p:tav>
                                        <p:tav tm="100000">
                                          <p:val>
                                            <p:fltVal val="0"/>
                                          </p:val>
                                        </p:tav>
                                      </p:tavLst>
                                    </p:anim>
                                    <p:anim calcmode="lin" valueType="num">
                                      <p:cBhvr>
                                        <p:cTn id="7" dur="2500" fill="hold"/>
                                        <p:tgtEl>
                                          <p:spTgt spid="76"/>
                                        </p:tgtEl>
                                        <p:attrNameLst>
                                          <p:attrName>ppt_h</p:attrName>
                                        </p:attrNameLst>
                                      </p:cBhvr>
                                      <p:tavLst>
                                        <p:tav tm="0">
                                          <p:val>
                                            <p:strVal val="ppt_h"/>
                                          </p:val>
                                        </p:tav>
                                        <p:tav tm="100000">
                                          <p:val>
                                            <p:fltVal val="0"/>
                                          </p:val>
                                        </p:tav>
                                      </p:tavLst>
                                    </p:anim>
                                    <p:set>
                                      <p:cBhvr>
                                        <p:cTn id="8" fill="hold">
                                          <p:stCondLst>
                                            <p:cond delay="2499"/>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body" idx="1"/>
          </p:nvPr>
        </p:nvSpPr>
        <p:spPr>
          <a:prstGeom prst="rect">
            <a:avLst/>
          </a:prstGeom>
        </p:spPr>
        <p:txBody>
          <a:bodyPr/>
          <a:lstStyle/>
          <a:p>
            <a:pPr lvl="0" marL="1338035" indent="-1020535">
              <a:defRPr sz="1800">
                <a:solidFill>
                  <a:srgbClr val="000000"/>
                </a:solidFill>
              </a:defRPr>
            </a:pPr>
            <a:r>
              <a:rPr sz="7500">
                <a:solidFill>
                  <a:srgbClr val="FFFFFF"/>
                </a:solidFill>
              </a:rPr>
              <a:t>Equity Holders?</a:t>
            </a:r>
            <a:endParaRPr sz="7500">
              <a:solidFill>
                <a:srgbClr val="FFFFFF"/>
              </a:solidFill>
            </a:endParaRPr>
          </a:p>
          <a:p>
            <a:pPr lvl="0" marL="1338035" indent="-1020535">
              <a:defRPr sz="1800">
                <a:solidFill>
                  <a:srgbClr val="000000"/>
                </a:solidFill>
              </a:defRPr>
            </a:pPr>
            <a:r>
              <a:rPr sz="7500">
                <a:solidFill>
                  <a:srgbClr val="FFFFFF"/>
                </a:solidFill>
              </a:rPr>
              <a:t>Stakeholders?</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body" idx="1"/>
          </p:nvPr>
        </p:nvSpPr>
        <p:spPr>
          <a:prstGeom prst="rect">
            <a:avLst/>
          </a:prstGeom>
        </p:spPr>
        <p:txBody>
          <a:bodyPr/>
          <a:lstStyle>
            <a:lvl1pPr marL="1338035" indent="-1020535">
              <a:defRPr sz="7500"/>
            </a:lvl1pPr>
          </a:lstStyle>
          <a:p>
            <a:pPr lvl="0">
              <a:defRPr sz="1800">
                <a:solidFill>
                  <a:srgbClr val="000000"/>
                </a:solidFill>
              </a:defRPr>
            </a:pPr>
            <a:r>
              <a:rPr sz="7500">
                <a:solidFill>
                  <a:srgbClr val="FFFFFF"/>
                </a:solidFill>
              </a:rPr>
              <a:t>Is your church supported by the government?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Effect filter="dissolve" transition="in">
                                      <p:cBhvr>
                                        <p:cTn id="7" dur="1000"/>
                                        <p:tgtEl>
                                          <p:spTgt spid="202">
                                            <p:bg/>
                                          </p:spTgt>
                                        </p:tgtEl>
                                      </p:cBhvr>
                                    </p:animEffect>
                                  </p:childTnLst>
                                </p:cTn>
                              </p:par>
                              <p:par>
                                <p:cTn id="8" presetClass="entr" presetSubtype="0" presetID="9" grpId="1" fill="hold">
                                  <p:stCondLst>
                                    <p:cond delay="0"/>
                                  </p:stCondLst>
                                  <p:iterate type="el" backwards="0">
                                    <p:tmAbs val="0"/>
                                  </p:iterate>
                                  <p:childTnLst>
                                    <p:set>
                                      <p:cBhvr>
                                        <p:cTn id="9" fill="hold"/>
                                        <p:tgtEl>
                                          <p:spTgt spid="202">
                                            <p:txEl>
                                              <p:pRg st="0" end="0"/>
                                            </p:txEl>
                                          </p:spTgt>
                                        </p:tgtEl>
                                        <p:attrNameLst>
                                          <p:attrName>style.visibility</p:attrName>
                                        </p:attrNameLst>
                                      </p:cBhvr>
                                      <p:to>
                                        <p:strVal val="visible"/>
                                      </p:to>
                                    </p:set>
                                    <p:animEffect filter="dissolve" transition="in">
                                      <p:cBhvr>
                                        <p:cTn id="10" dur="1000"/>
                                        <p:tgtEl>
                                          <p:spTgt spid="20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body" idx="1"/>
          </p:nvPr>
        </p:nvSpPr>
        <p:spPr>
          <a:prstGeom prst="rect">
            <a:avLst/>
          </a:prstGeom>
        </p:spPr>
        <p:txBody>
          <a:bodyPr/>
          <a:lstStyle>
            <a:lvl1pPr marL="1338035" indent="-1020535">
              <a:defRPr sz="7500"/>
            </a:lvl1pPr>
          </a:lstStyle>
          <a:p>
            <a:pPr lvl="0">
              <a:defRPr sz="1800">
                <a:solidFill>
                  <a:srgbClr val="000000"/>
                </a:solidFill>
              </a:defRPr>
            </a:pPr>
            <a:r>
              <a:rPr sz="7500">
                <a:solidFill>
                  <a:srgbClr val="FFFFFF"/>
                </a:solidFill>
              </a:rPr>
              <a:t>Does your church pay property taxes?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animEffect filter="dissolve" transition="in">
                                      <p:cBhvr>
                                        <p:cTn id="7" dur="1000"/>
                                        <p:tgtEl>
                                          <p:spTgt spid="206">
                                            <p:bg/>
                                          </p:spTgt>
                                        </p:tgtEl>
                                      </p:cBhvr>
                                    </p:animEffect>
                                  </p:childTnLst>
                                </p:cTn>
                              </p:par>
                              <p:par>
                                <p:cTn id="8" presetClass="entr" presetSubtype="0" presetID="9" grpId="1" fill="hold">
                                  <p:stCondLst>
                                    <p:cond delay="0"/>
                                  </p:stCondLst>
                                  <p:iterate type="el" backwards="0">
                                    <p:tmAbs val="0"/>
                                  </p:iterate>
                                  <p:childTnLst>
                                    <p:set>
                                      <p:cBhvr>
                                        <p:cTn id="9" fill="hold"/>
                                        <p:tgtEl>
                                          <p:spTgt spid="206">
                                            <p:txEl>
                                              <p:pRg st="0" end="0"/>
                                            </p:txEl>
                                          </p:spTgt>
                                        </p:tgtEl>
                                        <p:attrNameLst>
                                          <p:attrName>style.visibility</p:attrName>
                                        </p:attrNameLst>
                                      </p:cBhvr>
                                      <p:to>
                                        <p:strVal val="visible"/>
                                      </p:to>
                                    </p:set>
                                    <p:animEffect filter="dissolve" transition="in">
                                      <p:cBhvr>
                                        <p:cTn id="10" dur="1000"/>
                                        <p:tgtEl>
                                          <p:spTgt spid="20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279400" y="-38100"/>
            <a:ext cx="7582496" cy="1358900"/>
          </a:xfrm>
          <a:prstGeom prst="rect">
            <a:avLst/>
          </a:prstGeom>
        </p:spPr>
        <p:txBody>
          <a:bodyPr/>
          <a:lstStyle/>
          <a:p>
            <a:pPr lvl="0">
              <a:defRPr sz="1800">
                <a:solidFill>
                  <a:srgbClr val="000000"/>
                </a:solidFill>
              </a:defRPr>
            </a:pPr>
            <a:r>
              <a:rPr sz="4600">
                <a:solidFill>
                  <a:srgbClr val="FFFFFF"/>
                </a:solidFill>
              </a:rPr>
              <a:t>Do You Know?</a:t>
            </a:r>
          </a:p>
        </p:txBody>
      </p:sp>
      <p:sp>
        <p:nvSpPr>
          <p:cNvPr id="211" name="Shape 211"/>
          <p:cNvSpPr/>
          <p:nvPr>
            <p:ph type="body" idx="1"/>
          </p:nvPr>
        </p:nvSpPr>
        <p:spPr>
          <a:xfrm>
            <a:off x="723900" y="4152900"/>
            <a:ext cx="12065000" cy="2400300"/>
          </a:xfrm>
          <a:prstGeom prst="rect">
            <a:avLst/>
          </a:prstGeom>
          <a:effectLst>
            <a:outerShdw sx="100000" sy="100000" kx="0" ky="0" algn="b" rotWithShape="0" blurRad="127000" dist="76200" dir="2700000">
              <a:srgbClr val="000000">
                <a:alpha val="75000"/>
              </a:srgbClr>
            </a:outerShdw>
          </a:effectLst>
        </p:spPr>
        <p:txBody>
          <a:bodyPr lIns="0" tIns="0" rIns="0" bIns="0"/>
          <a:lstStyle>
            <a:lvl1pPr marL="970642" indent="-653142">
              <a:defRPr sz="4800"/>
            </a:lvl1pPr>
          </a:lstStyle>
          <a:p>
            <a:pPr lvl="0">
              <a:defRPr sz="1800">
                <a:solidFill>
                  <a:srgbClr val="000000"/>
                </a:solidFill>
              </a:defRPr>
            </a:pPr>
            <a:r>
              <a:rPr sz="4800">
                <a:solidFill>
                  <a:srgbClr val="FFFFFF"/>
                </a:solidFill>
              </a:rPr>
              <a:t>Churches property tax exemption exceeds:</a:t>
            </a:r>
          </a:p>
        </p:txBody>
      </p:sp>
      <p:sp>
        <p:nvSpPr>
          <p:cNvPr id="212" name="Shape 212"/>
          <p:cNvSpPr/>
          <p:nvPr/>
        </p:nvSpPr>
        <p:spPr>
          <a:xfrm>
            <a:off x="2348224" y="5798819"/>
            <a:ext cx="8305429" cy="2298701"/>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baseline="31999" sz="15000">
                <a:solidFill>
                  <a:srgbClr val="FFFFFF"/>
                </a:solidFill>
              </a:rPr>
              <a:t>$</a:t>
            </a:r>
            <a:r>
              <a:rPr sz="15000">
                <a:solidFill>
                  <a:srgbClr val="FFAD00"/>
                </a:solidFill>
                <a:effectLst>
                  <a:outerShdw sx="100000" sy="100000" kx="0" ky="0" algn="b" rotWithShape="0" blurRad="127000" dist="76200" dir="2700000">
                    <a:srgbClr val="000000">
                      <a:alpha val="75000"/>
                    </a:srgbClr>
                  </a:outerShdw>
                </a:effectLst>
              </a:rPr>
              <a:t>2,000,000</a:t>
            </a:r>
          </a:p>
        </p:txBody>
      </p:sp>
      <p:sp>
        <p:nvSpPr>
          <p:cNvPr id="213" name="Shape 213"/>
          <p:cNvSpPr/>
          <p:nvPr/>
        </p:nvSpPr>
        <p:spPr>
          <a:xfrm>
            <a:off x="4619337" y="8020557"/>
            <a:ext cx="4278313" cy="1358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600"/>
            </a:lvl1pPr>
          </a:lstStyle>
          <a:p>
            <a:pPr lvl="0">
              <a:defRPr sz="1800">
                <a:solidFill>
                  <a:srgbClr val="000000"/>
                </a:solidFill>
              </a:defRPr>
            </a:pPr>
            <a:r>
              <a:rPr sz="8600">
                <a:solidFill>
                  <a:srgbClr val="FFFFFF"/>
                </a:solidFill>
              </a:rPr>
              <a:t>Per Year !</a:t>
            </a:r>
          </a:p>
        </p:txBody>
      </p:sp>
      <p:sp>
        <p:nvSpPr>
          <p:cNvPr id="214" name="Shape 214"/>
          <p:cNvSpPr/>
          <p:nvPr/>
        </p:nvSpPr>
        <p:spPr>
          <a:xfrm>
            <a:off x="3905250" y="279400"/>
            <a:ext cx="5194300" cy="59309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40000"/>
            </a:lvl1pPr>
          </a:lstStyle>
          <a:p>
            <a:pPr lvl="0">
              <a:defRPr sz="1800">
                <a:solidFill>
                  <a:srgbClr val="000000"/>
                </a:solidFill>
              </a:defRPr>
            </a:pPr>
            <a:r>
              <a:rPr sz="40000">
                <a:solidFill>
                  <a:srgbClr val="FFFFFF"/>
                </a:solidFill>
              </a:rPr>
              <a:t>36</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214"/>
                                        </p:tgtEl>
                                        <p:attrNameLst>
                                          <p:attrName>style.visibility</p:attrName>
                                        </p:attrNameLst>
                                      </p:cBhvr>
                                      <p:to>
                                        <p:strVal val="visible"/>
                                      </p:to>
                                    </p:set>
                                    <p:anim calcmode="lin" valueType="num">
                                      <p:cBhvr>
                                        <p:cTn id="7" dur="2000" fill="hold"/>
                                        <p:tgtEl>
                                          <p:spTgt spid="214"/>
                                        </p:tgtEl>
                                        <p:attrNameLst>
                                          <p:attrName>ppt_x</p:attrName>
                                        </p:attrNameLst>
                                      </p:cBhvr>
                                      <p:tavLst>
                                        <p:tav tm="0">
                                          <p:val>
                                            <p:strVal val="#ppt_x"/>
                                          </p:val>
                                        </p:tav>
                                        <p:tav tm="100000">
                                          <p:val>
                                            <p:strVal val="#ppt_x"/>
                                          </p:val>
                                        </p:tav>
                                      </p:tavLst>
                                    </p:anim>
                                    <p:anim calcmode="lin" valueType="num">
                                      <p:cBhvr>
                                        <p:cTn id="8" dur="2000" fill="hold"/>
                                        <p:tgtEl>
                                          <p:spTgt spid="2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9" grpId="2" fill="hold">
                                  <p:stCondLst>
                                    <p:cond delay="0"/>
                                  </p:stCondLst>
                                  <p:iterate type="lt" backwards="0">
                                    <p:tmAbs val="100"/>
                                  </p:iterate>
                                  <p:childTnLst>
                                    <p:set>
                                      <p:cBhvr>
                                        <p:cTn id="12" fill="hold"/>
                                        <p:tgtEl>
                                          <p:spTgt spid="212">
                                            <p:bg/>
                                          </p:spTgt>
                                        </p:tgtEl>
                                        <p:attrNameLst>
                                          <p:attrName>style.visibility</p:attrName>
                                        </p:attrNameLst>
                                      </p:cBhvr>
                                      <p:to>
                                        <p:strVal val="visible"/>
                                      </p:to>
                                    </p:set>
                                    <p:animEffect filter="dissolve" transition="in">
                                      <p:cBhvr>
                                        <p:cTn id="13" dur="1000"/>
                                        <p:tgtEl>
                                          <p:spTgt spid="212">
                                            <p:bg/>
                                          </p:spTgt>
                                        </p:tgtEl>
                                      </p:cBhvr>
                                    </p:animEffect>
                                  </p:childTnLst>
                                </p:cTn>
                              </p:par>
                              <p:par>
                                <p:cTn id="14" presetClass="entr" presetSubtype="0" presetID="9" grpId="2" fill="hold">
                                  <p:stCondLst>
                                    <p:cond delay="0"/>
                                  </p:stCondLst>
                                  <p:iterate type="lt" backwards="0">
                                    <p:tmAbs val="100"/>
                                  </p:iterate>
                                  <p:childTnLst>
                                    <p:set>
                                      <p:cBhvr>
                                        <p:cTn id="15" fill="hold"/>
                                        <p:tgtEl>
                                          <p:spTgt spid="212">
                                            <p:txEl>
                                              <p:pRg st="0" end="0"/>
                                            </p:txEl>
                                          </p:spTgt>
                                        </p:tgtEl>
                                        <p:attrNameLst>
                                          <p:attrName>style.visibility</p:attrName>
                                        </p:attrNameLst>
                                      </p:cBhvr>
                                      <p:to>
                                        <p:strVal val="visible"/>
                                      </p:to>
                                    </p:set>
                                    <p:animEffect filter="dissolve" transition="in">
                                      <p:cBhvr>
                                        <p:cTn id="16" dur="1000"/>
                                        <p:tgtEl>
                                          <p:spTgt spid="2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9" grpId="3" fill="hold">
                                  <p:stCondLst>
                                    <p:cond delay="0"/>
                                  </p:stCondLst>
                                  <p:iterate type="el" backwards="0">
                                    <p:tmAbs val="0"/>
                                  </p:iterate>
                                  <p:childTnLst>
                                    <p:set>
                                      <p:cBhvr>
                                        <p:cTn id="20" fill="hold"/>
                                        <p:tgtEl>
                                          <p:spTgt spid="211"/>
                                        </p:tgtEl>
                                        <p:attrNameLst>
                                          <p:attrName>style.visibility</p:attrName>
                                        </p:attrNameLst>
                                      </p:cBhvr>
                                      <p:to>
                                        <p:strVal val="visible"/>
                                      </p:to>
                                    </p:set>
                                    <p:animEffect filter="dissolve" transition="in">
                                      <p:cBhvr>
                                        <p:cTn id="21" dur="1000"/>
                                        <p:tgtEl>
                                          <p:spTgt spid="211"/>
                                        </p:tgtEl>
                                      </p:cBhvr>
                                    </p:animEffect>
                                  </p:childTnLst>
                                </p:cTn>
                              </p:par>
                            </p:childTnLst>
                          </p:cTn>
                        </p:par>
                        <p:par>
                          <p:cTn id="22" fill="hold">
                            <p:stCondLst>
                              <p:cond delay="1000"/>
                            </p:stCondLst>
                            <p:childTnLst>
                              <p:par>
                                <p:cTn id="23" nodeType="afterEffect" presetClass="entr" presetSubtype="8" presetID="22" grpId="4" fill="hold">
                                  <p:stCondLst>
                                    <p:cond delay="2000"/>
                                  </p:stCondLst>
                                  <p:iterate type="el" backwards="0">
                                    <p:tmAbs val="0"/>
                                  </p:iterate>
                                  <p:childTnLst>
                                    <p:set>
                                      <p:cBhvr>
                                        <p:cTn id="24" fill="hold"/>
                                        <p:tgtEl>
                                          <p:spTgt spid="213"/>
                                        </p:tgtEl>
                                        <p:attrNameLst>
                                          <p:attrName>style.visibility</p:attrName>
                                        </p:attrNameLst>
                                      </p:cBhvr>
                                      <p:to>
                                        <p:strVal val="visible"/>
                                      </p:to>
                                    </p:set>
                                    <p:animEffect filter="wipe(left)" transition="in">
                                      <p:cBhvr>
                                        <p:cTn id="25"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3"/>
      <p:bldP build="whole" bldLvl="1" animBg="1" rev="0" advAuto="0" spid="214" grpId="1"/>
      <p:bldP build="whole" bldLvl="1" animBg="1" rev="0" advAuto="0" spid="213" grpId="4"/>
      <p:bldP build="p" bldLvl="5" animBg="1" rev="0" advAuto="0" spid="212"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lvl="0">
              <a:defRPr sz="1800">
                <a:solidFill>
                  <a:srgbClr val="000000"/>
                </a:solidFill>
              </a:defRPr>
            </a:pPr>
            <a:r>
              <a:rPr sz="4600">
                <a:solidFill>
                  <a:srgbClr val="FFFFFF"/>
                </a:solidFill>
              </a:rPr>
              <a:t>Your Church’s Tax Exemption</a:t>
            </a:r>
          </a:p>
        </p:txBody>
      </p:sp>
      <p:sp>
        <p:nvSpPr>
          <p:cNvPr id="219" name="Shape 219"/>
          <p:cNvSpPr/>
          <p:nvPr>
            <p:ph type="body" idx="1"/>
          </p:nvPr>
        </p:nvSpPr>
        <p:spPr>
          <a:prstGeom prst="rect">
            <a:avLst/>
          </a:prstGeom>
        </p:spPr>
        <p:txBody>
          <a:bodyPr/>
          <a:lstStyle/>
          <a:p>
            <a:pPr lvl="0">
              <a:defRPr sz="1800">
                <a:solidFill>
                  <a:srgbClr val="000000"/>
                </a:solidFill>
              </a:defRPr>
            </a:pPr>
            <a:r>
              <a:rPr sz="4200">
                <a:solidFill>
                  <a:srgbClr val="FFFFFF"/>
                </a:solidFill>
              </a:rPr>
              <a:t>Establishes a financial contract with the community</a:t>
            </a:r>
            <a:endParaRPr sz="4200">
              <a:solidFill>
                <a:srgbClr val="FFFFFF"/>
              </a:solidFill>
            </a:endParaRPr>
          </a:p>
          <a:p>
            <a:pPr lvl="0">
              <a:defRPr sz="1800">
                <a:solidFill>
                  <a:srgbClr val="000000"/>
                </a:solidFill>
              </a:defRPr>
            </a:pPr>
            <a:r>
              <a:rPr sz="4200">
                <a:solidFill>
                  <a:srgbClr val="FFFFFF"/>
                </a:solidFill>
              </a:rPr>
              <a:t>Assumes community engagement by your church</a:t>
            </a:r>
            <a:endParaRPr sz="4200">
              <a:solidFill>
                <a:srgbClr val="FFFFFF"/>
              </a:solidFill>
            </a:endParaRPr>
          </a:p>
          <a:p>
            <a:pPr lvl="0">
              <a:defRPr sz="1800">
                <a:solidFill>
                  <a:srgbClr val="000000"/>
                </a:solidFill>
              </a:defRPr>
            </a:pPr>
            <a:r>
              <a:rPr sz="4200">
                <a:solidFill>
                  <a:srgbClr val="FFFFFF"/>
                </a:solidFill>
              </a:rPr>
              <a:t>Presumes a sense of community within your church</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animEffect filter="dissolve" transition="in">
                                      <p:cBhvr>
                                        <p:cTn id="7" dur="1000"/>
                                        <p:tgtEl>
                                          <p:spTgt spid="219">
                                            <p:bg/>
                                          </p:spTgt>
                                        </p:tgtEl>
                                      </p:cBhvr>
                                    </p:animEffect>
                                  </p:childTnLst>
                                </p:cTn>
                              </p:par>
                              <p:par>
                                <p:cTn id="8" presetClass="entr" presetSubtype="0" presetID="9" grpId="1" fill="hold">
                                  <p:stCondLst>
                                    <p:cond delay="0"/>
                                  </p:stCondLst>
                                  <p:iterate type="el" backwards="0">
                                    <p:tmAbs val="0"/>
                                  </p:iterate>
                                  <p:childTnLst>
                                    <p:set>
                                      <p:cBhvr>
                                        <p:cTn id="9" fill="hold"/>
                                        <p:tgtEl>
                                          <p:spTgt spid="219">
                                            <p:txEl>
                                              <p:pRg st="0" end="0"/>
                                            </p:txEl>
                                          </p:spTgt>
                                        </p:tgtEl>
                                        <p:attrNameLst>
                                          <p:attrName>style.visibility</p:attrName>
                                        </p:attrNameLst>
                                      </p:cBhvr>
                                      <p:to>
                                        <p:strVal val="visible"/>
                                      </p:to>
                                    </p:set>
                                    <p:animEffect filter="dissolve" transition="in">
                                      <p:cBhvr>
                                        <p:cTn id="10" dur="1000"/>
                                        <p:tgtEl>
                                          <p:spTgt spid="2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219">
                                            <p:txEl>
                                              <p:pRg st="1" end="1"/>
                                            </p:txEl>
                                          </p:spTgt>
                                        </p:tgtEl>
                                        <p:attrNameLst>
                                          <p:attrName>style.visibility</p:attrName>
                                        </p:attrNameLst>
                                      </p:cBhvr>
                                      <p:to>
                                        <p:strVal val="visible"/>
                                      </p:to>
                                    </p:set>
                                    <p:animEffect filter="dissolve" transition="in">
                                      <p:cBhvr>
                                        <p:cTn id="15" dur="1000"/>
                                        <p:tgtEl>
                                          <p:spTgt spid="2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9" grpId="1" fill="hold">
                                  <p:stCondLst>
                                    <p:cond delay="0"/>
                                  </p:stCondLst>
                                  <p:iterate type="el" backwards="0">
                                    <p:tmAbs val="0"/>
                                  </p:iterate>
                                  <p:childTnLst>
                                    <p:set>
                                      <p:cBhvr>
                                        <p:cTn id="19" fill="hold"/>
                                        <p:tgtEl>
                                          <p:spTgt spid="219">
                                            <p:txEl>
                                              <p:pRg st="2" end="2"/>
                                            </p:txEl>
                                          </p:spTgt>
                                        </p:tgtEl>
                                        <p:attrNameLst>
                                          <p:attrName>style.visibility</p:attrName>
                                        </p:attrNameLst>
                                      </p:cBhvr>
                                      <p:to>
                                        <p:strVal val="visible"/>
                                      </p:to>
                                    </p:set>
                                    <p:animEffect filter="dissolve" transition="in">
                                      <p:cBhvr>
                                        <p:cTn id="20" dur="1000"/>
                                        <p:tgtEl>
                                          <p:spTgt spid="21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1"/>
          </p:nvPr>
        </p:nvSpPr>
        <p:spPr>
          <a:prstGeom prst="rect">
            <a:avLst/>
          </a:prstGeom>
        </p:spPr>
        <p:txBody>
          <a:bodyPr/>
          <a:lstStyle/>
          <a:p>
            <a:pPr lvl="0" marL="1338035" indent="-1020535">
              <a:defRPr sz="1800">
                <a:solidFill>
                  <a:srgbClr val="000000"/>
                </a:solidFill>
              </a:defRPr>
            </a:pPr>
            <a:r>
              <a:rPr sz="7500">
                <a:solidFill>
                  <a:srgbClr val="FFFFFF"/>
                </a:solidFill>
              </a:rPr>
              <a:t>Remember the </a:t>
            </a:r>
            <a:r>
              <a:rPr sz="7500">
                <a:solidFill>
                  <a:srgbClr val="FFFFFF"/>
                </a:solidFill>
              </a:rPr>
              <a:t>Stakeholders! (community)</a:t>
            </a:r>
          </a:p>
        </p:txBody>
      </p:sp>
    </p:spTree>
  </p:cSld>
  <p:clrMapOvr>
    <a:masterClrMapping/>
  </p:clrMapOvr>
  <p:transition spd="med" advClick="1">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lvl="0">
              <a:defRPr sz="1800">
                <a:solidFill>
                  <a:srgbClr val="000000"/>
                </a:solidFill>
              </a:defRPr>
            </a:pPr>
            <a:r>
              <a:rPr sz="4600">
                <a:solidFill>
                  <a:srgbClr val="FFFFFF"/>
                </a:solidFill>
              </a:rPr>
              <a:t>Where’s the Evidence?</a:t>
            </a:r>
          </a:p>
        </p:txBody>
      </p:sp>
      <p:sp>
        <p:nvSpPr>
          <p:cNvPr id="228" name="Shape 228"/>
          <p:cNvSpPr/>
          <p:nvPr>
            <p:ph type="body" idx="1"/>
          </p:nvPr>
        </p:nvSpPr>
        <p:spPr>
          <a:prstGeom prst="rect">
            <a:avLst/>
          </a:prstGeom>
        </p:spPr>
        <p:txBody>
          <a:bodyPr/>
          <a:lstStyle/>
          <a:p>
            <a:pPr lvl="0">
              <a:defRPr sz="1800">
                <a:solidFill>
                  <a:srgbClr val="000000"/>
                </a:solidFill>
              </a:defRPr>
            </a:pPr>
            <a:r>
              <a:rPr sz="4200">
                <a:solidFill>
                  <a:srgbClr val="FFFFFF"/>
                </a:solidFill>
              </a:rPr>
              <a:t>Most congregations return something to the community.</a:t>
            </a:r>
            <a:endParaRPr sz="4200">
              <a:solidFill>
                <a:srgbClr val="FFFFFF"/>
              </a:solidFill>
            </a:endParaRPr>
          </a:p>
          <a:p>
            <a:pPr lvl="0">
              <a:defRPr sz="1800">
                <a:solidFill>
                  <a:srgbClr val="000000"/>
                </a:solidFill>
              </a:defRPr>
            </a:pPr>
            <a:r>
              <a:rPr sz="4200">
                <a:solidFill>
                  <a:srgbClr val="FFFFFF"/>
                </a:solidFill>
              </a:rPr>
              <a:t>How can measure our success?</a:t>
            </a:r>
            <a:endParaRPr sz="4200">
              <a:solidFill>
                <a:srgbClr val="FFFFFF"/>
              </a:solidFill>
            </a:endParaRPr>
          </a:p>
          <a:p>
            <a:pPr lvl="0">
              <a:defRPr sz="1800">
                <a:solidFill>
                  <a:srgbClr val="000000"/>
                </a:solidFill>
              </a:defRPr>
            </a:pPr>
            <a:r>
              <a:rPr sz="4200">
                <a:solidFill>
                  <a:srgbClr val="FFFFFF"/>
                </a:solidFill>
              </a:rPr>
              <a:t>How can we do more?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dissolve" transition="in">
                                      <p:cBhvr>
                                        <p:cTn id="7"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
          <p:cNvPicPr/>
          <p:nvPr/>
        </p:nvPicPr>
        <p:blipFill>
          <a:blip r:embed="rId3">
            <a:extLst/>
          </a:blip>
          <a:stretch>
            <a:fillRect/>
          </a:stretch>
        </p:blipFill>
        <p:spPr>
          <a:xfrm>
            <a:off x="1600200" y="1514143"/>
            <a:ext cx="9791700" cy="7472428"/>
          </a:xfrm>
          <a:prstGeom prst="rect">
            <a:avLst/>
          </a:prstGeom>
        </p:spPr>
      </p:pic>
      <p:pic>
        <p:nvPicPr>
          <p:cNvPr id="233" name=""/>
          <p:cNvPicPr/>
          <p:nvPr/>
        </p:nvPicPr>
        <p:blipFill>
          <a:blip r:embed="rId4">
            <a:extLst/>
          </a:blip>
          <a:stretch>
            <a:fillRect/>
          </a:stretch>
        </p:blipFill>
        <p:spPr>
          <a:xfrm>
            <a:off x="1600200" y="1940280"/>
            <a:ext cx="9791700" cy="6620154"/>
          </a:xfrm>
          <a:prstGeom prst="rect">
            <a:avLst/>
          </a:prstGeom>
        </p:spPr>
      </p:pic>
      <p:pic>
        <p:nvPicPr>
          <p:cNvPr id="234" name=""/>
          <p:cNvPicPr/>
          <p:nvPr/>
        </p:nvPicPr>
        <p:blipFill>
          <a:blip r:embed="rId5">
            <a:extLst/>
          </a:blip>
          <a:stretch>
            <a:fillRect/>
          </a:stretch>
        </p:blipFill>
        <p:spPr>
          <a:xfrm>
            <a:off x="1595966" y="1503857"/>
            <a:ext cx="9800168" cy="7493001"/>
          </a:xfrm>
          <a:prstGeom prst="rect">
            <a:avLst/>
          </a:prstGeom>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1000"/>
                                  </p:stCondLst>
                                  <p:iterate type="el" backwards="0">
                                    <p:tmAbs val="0"/>
                                  </p:iterate>
                                  <p:childTnLst>
                                    <p:set>
                                      <p:cBhvr>
                                        <p:cTn id="6" fill="hold"/>
                                        <p:tgtEl>
                                          <p:spTgt spid="234"/>
                                        </p:tgtEl>
                                        <p:attrNameLst>
                                          <p:attrName>style.visibility</p:attrName>
                                        </p:attrNameLst>
                                      </p:cBhvr>
                                      <p:to>
                                        <p:strVal val="visible"/>
                                      </p:to>
                                    </p:set>
                                    <p:animEffect filter="fade" transition="in">
                                      <p:cBhvr>
                                        <p:cTn id="7" dur="250"/>
                                        <p:tgtEl>
                                          <p:spTgt spid="234"/>
                                        </p:tgtEl>
                                      </p:cBhvr>
                                    </p:animEffect>
                                  </p:childTnLst>
                                </p:cTn>
                              </p:par>
                            </p:childTnLst>
                          </p:cTn>
                        </p:par>
                        <p:par>
                          <p:cTn id="8" fill="hold">
                            <p:stCondLst>
                              <p:cond delay="1250"/>
                            </p:stCondLst>
                            <p:childTnLst>
                              <p:par>
                                <p:cTn id="9" nodeType="afterEffect" presetClass="entr" presetSubtype="0" presetID="10" grpId="2" fill="hold">
                                  <p:stCondLst>
                                    <p:cond delay="1000"/>
                                  </p:stCondLst>
                                  <p:iterate type="el" backwards="0">
                                    <p:tmAbs val="0"/>
                                  </p:iterate>
                                  <p:childTnLst>
                                    <p:set>
                                      <p:cBhvr>
                                        <p:cTn id="10" fill="hold"/>
                                        <p:tgtEl>
                                          <p:spTgt spid="233"/>
                                        </p:tgtEl>
                                        <p:attrNameLst>
                                          <p:attrName>style.visibility</p:attrName>
                                        </p:attrNameLst>
                                      </p:cBhvr>
                                      <p:to>
                                        <p:strVal val="visible"/>
                                      </p:to>
                                    </p:set>
                                    <p:animEffect filter="fade" transition="in">
                                      <p:cBhvr>
                                        <p:cTn id="11" dur="100"/>
                                        <p:tgtEl>
                                          <p:spTgt spid="233"/>
                                        </p:tgtEl>
                                      </p:cBhvr>
                                    </p:animEffect>
                                  </p:childTnLst>
                                </p:cTn>
                              </p:par>
                            </p:childTnLst>
                          </p:cTn>
                        </p:par>
                        <p:par>
                          <p:cTn id="12" fill="hold">
                            <p:stCondLst>
                              <p:cond delay="2350"/>
                            </p:stCondLst>
                            <p:childTnLst>
                              <p:par>
                                <p:cTn id="13" nodeType="afterEffect" presetClass="entr" presetSubtype="0" presetID="10" grpId="3" fill="hold">
                                  <p:stCondLst>
                                    <p:cond delay="1000"/>
                                  </p:stCondLst>
                                  <p:iterate type="el" backwards="0">
                                    <p:tmAbs val="0"/>
                                  </p:iterate>
                                  <p:childTnLst>
                                    <p:set>
                                      <p:cBhvr>
                                        <p:cTn id="14" fill="hold"/>
                                        <p:tgtEl>
                                          <p:spTgt spid="232"/>
                                        </p:tgtEl>
                                        <p:attrNameLst>
                                          <p:attrName>style.visibility</p:attrName>
                                        </p:attrNameLst>
                                      </p:cBhvr>
                                      <p:to>
                                        <p:strVal val="visible"/>
                                      </p:to>
                                    </p:set>
                                    <p:animEffect filter="fade" transition="in">
                                      <p:cBhvr>
                                        <p:cTn id="15" dur="1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2"/>
      <p:bldP build="whole" bldLvl="1" animBg="1" rev="0" advAuto="0" spid="232" grpId="3"/>
      <p:bldP build="whole" bldLvl="1" animBg="1" rev="0" advAuto="0" spid="234"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lvl="0">
              <a:defRPr sz="1800">
                <a:solidFill>
                  <a:srgbClr val="000000"/>
                </a:solidFill>
              </a:defRPr>
            </a:pPr>
            <a:r>
              <a:rPr sz="4600">
                <a:solidFill>
                  <a:srgbClr val="FFFFFF"/>
                </a:solidFill>
              </a:rPr>
              <a:t>Social Networks Rooted in Reciprocity</a:t>
            </a:r>
          </a:p>
        </p:txBody>
      </p:sp>
      <p:grpSp>
        <p:nvGrpSpPr>
          <p:cNvPr id="244" name="Group 244"/>
          <p:cNvGrpSpPr/>
          <p:nvPr/>
        </p:nvGrpSpPr>
        <p:grpSpPr>
          <a:xfrm>
            <a:off x="1866899" y="4559300"/>
            <a:ext cx="355602" cy="1092200"/>
            <a:chOff x="0" y="0"/>
            <a:chExt cx="355600" cy="1092199"/>
          </a:xfrm>
        </p:grpSpPr>
        <p:grpSp>
          <p:nvGrpSpPr>
            <p:cNvPr id="241" name="Group 241"/>
            <p:cNvGrpSpPr/>
            <p:nvPr/>
          </p:nvGrpSpPr>
          <p:grpSpPr>
            <a:xfrm>
              <a:off x="63500" y="635000"/>
              <a:ext cx="247904" cy="457200"/>
              <a:chOff x="0" y="0"/>
              <a:chExt cx="247903" cy="457200"/>
            </a:xfrm>
          </p:grpSpPr>
          <p:sp>
            <p:nvSpPr>
              <p:cNvPr id="239" name="Shape 239"/>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40" name="Shape 240"/>
              <p:cNvSpPr/>
              <p:nvPr/>
            </p:nvSpPr>
            <p:spPr>
              <a:xfrm>
                <a:off x="143401"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sp>
          <p:nvSpPr>
            <p:cNvPr id="242" name="Shape 242"/>
            <p:cNvSpPr/>
            <p:nvPr/>
          </p:nvSpPr>
          <p:spPr>
            <a:xfrm>
              <a:off x="50800" y="254000"/>
              <a:ext cx="279400" cy="5080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43" name="Shape 243"/>
            <p:cNvSpPr/>
            <p:nvPr/>
          </p:nvSpPr>
          <p:spPr>
            <a:xfrm>
              <a:off x="-1" y="0"/>
              <a:ext cx="355602"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sp>
        <p:nvSpPr>
          <p:cNvPr id="245" name="Shape 245"/>
          <p:cNvSpPr/>
          <p:nvPr/>
        </p:nvSpPr>
        <p:spPr>
          <a:xfrm>
            <a:off x="2374900" y="3632200"/>
            <a:ext cx="8242300" cy="2946400"/>
          </a:xfrm>
          <a:prstGeom prst="leftRightArrow">
            <a:avLst>
              <a:gd name="adj1" fmla="val 63153"/>
              <a:gd name="adj2" fmla="val 17858"/>
            </a:avLst>
          </a:prstGeom>
          <a:solidFill>
            <a:srgbClr val="E32400"/>
          </a:solidFill>
          <a:ln w="25400">
            <a:solidFill>
              <a:srgbClr val="FFFFFF"/>
            </a:solidFill>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246" name="Shape 246"/>
          <p:cNvSpPr/>
          <p:nvPr/>
        </p:nvSpPr>
        <p:spPr>
          <a:xfrm>
            <a:off x="3571457" y="4521200"/>
            <a:ext cx="5853412" cy="115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lvl="0">
              <a:defRPr sz="1800">
                <a:solidFill>
                  <a:srgbClr val="000000"/>
                </a:solidFill>
              </a:defRPr>
            </a:pPr>
            <a:r>
              <a:rPr sz="7200">
                <a:solidFill>
                  <a:srgbClr val="FFFFFF"/>
                </a:solidFill>
              </a:rPr>
              <a:t>Mutual Benefits</a:t>
            </a:r>
          </a:p>
        </p:txBody>
      </p:sp>
      <p:grpSp>
        <p:nvGrpSpPr>
          <p:cNvPr id="249" name="Group 249"/>
          <p:cNvGrpSpPr/>
          <p:nvPr/>
        </p:nvGrpSpPr>
        <p:grpSpPr>
          <a:xfrm>
            <a:off x="10837326" y="5194300"/>
            <a:ext cx="247905" cy="457200"/>
            <a:chOff x="0" y="0"/>
            <a:chExt cx="247903" cy="457200"/>
          </a:xfrm>
        </p:grpSpPr>
        <p:sp>
          <p:nvSpPr>
            <p:cNvPr id="247" name="Shape 247"/>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48" name="Shape 248"/>
            <p:cNvSpPr/>
            <p:nvPr/>
          </p:nvSpPr>
          <p:spPr>
            <a:xfrm>
              <a:off x="143401"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sp>
        <p:nvSpPr>
          <p:cNvPr id="250" name="Shape 250"/>
          <p:cNvSpPr/>
          <p:nvPr/>
        </p:nvSpPr>
        <p:spPr>
          <a:xfrm>
            <a:off x="10824626" y="4813300"/>
            <a:ext cx="279401" cy="508000"/>
          </a:xfrm>
          <a:prstGeom prst="roundRect">
            <a:avLst>
              <a:gd name="adj" fmla="val 50000"/>
            </a:avLst>
          </a:prstGeom>
          <a:solidFill>
            <a:srgbClr val="FFFFFF"/>
          </a:solidFill>
          <a:ln w="12700">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251" name="Shape 251"/>
          <p:cNvSpPr/>
          <p:nvPr/>
        </p:nvSpPr>
        <p:spPr>
          <a:xfrm>
            <a:off x="10773826" y="4559300"/>
            <a:ext cx="355601"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245"/>
                                        </p:tgtEl>
                                        <p:attrNameLst>
                                          <p:attrName>style.visibility</p:attrName>
                                        </p:attrNameLst>
                                      </p:cBhvr>
                                      <p:to>
                                        <p:strVal val="visible"/>
                                      </p:to>
                                    </p:set>
                                    <p:animEffect filter="dissolve" transition="in">
                                      <p:cBhvr>
                                        <p:cTn id="7" dur="25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519707" y="254000"/>
            <a:ext cx="11965386" cy="2438400"/>
          </a:xfrm>
          <a:prstGeom prst="rect">
            <a:avLst/>
          </a:prstGeom>
        </p:spPr>
        <p:txBody>
          <a:bodyPr/>
          <a:lstStyle/>
          <a:p>
            <a:pPr lvl="0">
              <a:defRPr sz="1800">
                <a:solidFill>
                  <a:srgbClr val="000000"/>
                </a:solidFill>
              </a:defRPr>
            </a:pPr>
            <a:r>
              <a:rPr sz="4600">
                <a:solidFill>
                  <a:srgbClr val="FFFFFF"/>
                </a:solidFill>
              </a:rPr>
              <a:t>Quality of Life Impaired By:</a:t>
            </a:r>
          </a:p>
        </p:txBody>
      </p:sp>
      <p:sp>
        <p:nvSpPr>
          <p:cNvPr id="256" name="Shape 256"/>
          <p:cNvSpPr/>
          <p:nvPr>
            <p:ph type="body" idx="1"/>
          </p:nvPr>
        </p:nvSpPr>
        <p:spPr>
          <a:prstGeom prst="rect">
            <a:avLst/>
          </a:prstGeom>
        </p:spPr>
        <p:txBody>
          <a:bodyPr/>
          <a:lstStyle/>
          <a:p>
            <a:pPr lvl="0">
              <a:defRPr sz="1800">
                <a:solidFill>
                  <a:srgbClr val="000000"/>
                </a:solidFill>
              </a:defRPr>
            </a:pPr>
            <a:r>
              <a:rPr sz="3200">
                <a:solidFill>
                  <a:srgbClr val="FFFFFF"/>
                </a:solidFill>
              </a:rPr>
              <a:t>Fragmentation </a:t>
            </a:r>
            <a:endParaRPr sz="3200">
              <a:solidFill>
                <a:srgbClr val="FFFFFF"/>
              </a:solidFill>
            </a:endParaRPr>
          </a:p>
          <a:p>
            <a:pPr lvl="0">
              <a:defRPr sz="1800">
                <a:solidFill>
                  <a:srgbClr val="000000"/>
                </a:solidFill>
              </a:defRPr>
            </a:pPr>
            <a:r>
              <a:rPr sz="3200">
                <a:solidFill>
                  <a:srgbClr val="FFFFFF"/>
                </a:solidFill>
              </a:rPr>
              <a:t>Distraction</a:t>
            </a:r>
            <a:endParaRPr sz="3200">
              <a:solidFill>
                <a:srgbClr val="FFFFFF"/>
              </a:solidFill>
            </a:endParaRPr>
          </a:p>
          <a:p>
            <a:pPr lvl="0">
              <a:defRPr sz="1800">
                <a:solidFill>
                  <a:srgbClr val="000000"/>
                </a:solidFill>
              </a:defRPr>
            </a:pPr>
            <a:r>
              <a:rPr sz="3200">
                <a:solidFill>
                  <a:srgbClr val="FFFFFF"/>
                </a:solidFill>
              </a:rPr>
              <a:t>Isolation</a:t>
            </a:r>
            <a:endParaRPr sz="3200">
              <a:solidFill>
                <a:srgbClr val="FFFFFF"/>
              </a:solidFill>
            </a:endParaRPr>
          </a:p>
          <a:p>
            <a:pPr lvl="0">
              <a:defRPr sz="1800">
                <a:solidFill>
                  <a:srgbClr val="000000"/>
                </a:solidFill>
              </a:defRPr>
            </a:pPr>
            <a:r>
              <a:rPr sz="3200">
                <a:solidFill>
                  <a:srgbClr val="FFFFFF"/>
                </a:solidFill>
              </a:rPr>
              <a:t>Disconnection</a:t>
            </a:r>
            <a:endParaRPr sz="3200">
              <a:solidFill>
                <a:srgbClr val="FFFFFF"/>
              </a:solidFill>
            </a:endParaRPr>
          </a:p>
          <a:p>
            <a:pPr lvl="0">
              <a:defRPr sz="1800">
                <a:solidFill>
                  <a:srgbClr val="000000"/>
                </a:solidFill>
              </a:defRPr>
            </a:pPr>
            <a:r>
              <a:rPr sz="3200">
                <a:solidFill>
                  <a:srgbClr val="FFFFFF"/>
                </a:solidFill>
              </a:rPr>
              <a:t>Stress</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lt" backwards="0">
                                    <p:tmAbs val="100"/>
                                  </p:iterate>
                                  <p:childTnLst>
                                    <p:set>
                                      <p:cBhvr>
                                        <p:cTn id="6" fill="hold"/>
                                        <p:tgtEl>
                                          <p:spTgt spid="256">
                                            <p:bg/>
                                          </p:spTgt>
                                        </p:tgtEl>
                                        <p:attrNameLst>
                                          <p:attrName>style.visibility</p:attrName>
                                        </p:attrNameLst>
                                      </p:cBhvr>
                                      <p:to>
                                        <p:strVal val="visible"/>
                                      </p:to>
                                    </p:set>
                                    <p:anim calcmode="lin" valueType="num">
                                      <p:cBhvr>
                                        <p:cTn id="7" dur="750" fill="hold"/>
                                        <p:tgtEl>
                                          <p:spTgt spid="256">
                                            <p:bg/>
                                          </p:spTgt>
                                        </p:tgtEl>
                                        <p:attrNameLst>
                                          <p:attrName>ppt_x</p:attrName>
                                        </p:attrNameLst>
                                      </p:cBhvr>
                                      <p:tavLst>
                                        <p:tav tm="0">
                                          <p:val>
                                            <p:strVal val="#ppt_x"/>
                                          </p:val>
                                        </p:tav>
                                        <p:tav tm="100000">
                                          <p:val>
                                            <p:strVal val="#ppt_x"/>
                                          </p:val>
                                        </p:tav>
                                      </p:tavLst>
                                    </p:anim>
                                    <p:anim calcmode="lin" valueType="num">
                                      <p:cBhvr>
                                        <p:cTn id="8" dur="750" fill="hold"/>
                                        <p:tgtEl>
                                          <p:spTgt spid="256">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lt" backwards="0">
                                    <p:tmAbs val="100"/>
                                  </p:iterate>
                                  <p:childTnLst>
                                    <p:set>
                                      <p:cBhvr>
                                        <p:cTn id="10" fill="hold"/>
                                        <p:tgtEl>
                                          <p:spTgt spid="256">
                                            <p:txEl>
                                              <p:pRg st="0" end="0"/>
                                            </p:txEl>
                                          </p:spTgt>
                                        </p:tgtEl>
                                        <p:attrNameLst>
                                          <p:attrName>style.visibility</p:attrName>
                                        </p:attrNameLst>
                                      </p:cBhvr>
                                      <p:to>
                                        <p:strVal val="visible"/>
                                      </p:to>
                                    </p:set>
                                    <p:anim calcmode="lin" valueType="num">
                                      <p:cBhvr>
                                        <p:cTn id="11" dur="75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12" dur="750" fill="hold"/>
                                        <p:tgtEl>
                                          <p:spTgt spid="2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lt" backwards="0">
                                    <p:tmAbs val="100"/>
                                  </p:iterate>
                                  <p:childTnLst>
                                    <p:set>
                                      <p:cBhvr>
                                        <p:cTn id="16" fill="hold"/>
                                        <p:tgtEl>
                                          <p:spTgt spid="256">
                                            <p:txEl>
                                              <p:pRg st="1" end="1"/>
                                            </p:txEl>
                                          </p:spTgt>
                                        </p:tgtEl>
                                        <p:attrNameLst>
                                          <p:attrName>style.visibility</p:attrName>
                                        </p:attrNameLst>
                                      </p:cBhvr>
                                      <p:to>
                                        <p:strVal val="visible"/>
                                      </p:to>
                                    </p:set>
                                    <p:anim calcmode="lin" valueType="num">
                                      <p:cBhvr>
                                        <p:cTn id="17" dur="750" fill="hold"/>
                                        <p:tgtEl>
                                          <p:spTgt spid="256">
                                            <p:txEl>
                                              <p:pRg st="1" end="1"/>
                                            </p:txEl>
                                          </p:spTgt>
                                        </p:tgtEl>
                                        <p:attrNameLst>
                                          <p:attrName>ppt_x</p:attrName>
                                        </p:attrNameLst>
                                      </p:cBhvr>
                                      <p:tavLst>
                                        <p:tav tm="0">
                                          <p:val>
                                            <p:strVal val="#ppt_x"/>
                                          </p:val>
                                        </p:tav>
                                        <p:tav tm="100000">
                                          <p:val>
                                            <p:strVal val="#ppt_x"/>
                                          </p:val>
                                        </p:tav>
                                      </p:tavLst>
                                    </p:anim>
                                    <p:anim calcmode="lin" valueType="num">
                                      <p:cBhvr>
                                        <p:cTn id="18" dur="750" fill="hold"/>
                                        <p:tgtEl>
                                          <p:spTgt spid="2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lt" backwards="0">
                                    <p:tmAbs val="100"/>
                                  </p:iterate>
                                  <p:childTnLst>
                                    <p:set>
                                      <p:cBhvr>
                                        <p:cTn id="22" fill="hold"/>
                                        <p:tgtEl>
                                          <p:spTgt spid="256">
                                            <p:txEl>
                                              <p:pRg st="2" end="2"/>
                                            </p:txEl>
                                          </p:spTgt>
                                        </p:tgtEl>
                                        <p:attrNameLst>
                                          <p:attrName>style.visibility</p:attrName>
                                        </p:attrNameLst>
                                      </p:cBhvr>
                                      <p:to>
                                        <p:strVal val="visible"/>
                                      </p:to>
                                    </p:set>
                                    <p:anim calcmode="lin" valueType="num">
                                      <p:cBhvr>
                                        <p:cTn id="23" dur="750" fill="hold"/>
                                        <p:tgtEl>
                                          <p:spTgt spid="256">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2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lt" backwards="0">
                                    <p:tmAbs val="100"/>
                                  </p:iterate>
                                  <p:childTnLst>
                                    <p:set>
                                      <p:cBhvr>
                                        <p:cTn id="28" fill="hold"/>
                                        <p:tgtEl>
                                          <p:spTgt spid="256">
                                            <p:txEl>
                                              <p:pRg st="3" end="3"/>
                                            </p:txEl>
                                          </p:spTgt>
                                        </p:tgtEl>
                                        <p:attrNameLst>
                                          <p:attrName>style.visibility</p:attrName>
                                        </p:attrNameLst>
                                      </p:cBhvr>
                                      <p:to>
                                        <p:strVal val="visible"/>
                                      </p:to>
                                    </p:set>
                                    <p:anim calcmode="lin" valueType="num">
                                      <p:cBhvr>
                                        <p:cTn id="29" dur="750" fill="hold"/>
                                        <p:tgtEl>
                                          <p:spTgt spid="256">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2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lt" backwards="0">
                                    <p:tmAbs val="100"/>
                                  </p:iterate>
                                  <p:childTnLst>
                                    <p:set>
                                      <p:cBhvr>
                                        <p:cTn id="34" fill="hold"/>
                                        <p:tgtEl>
                                          <p:spTgt spid="256">
                                            <p:txEl>
                                              <p:pRg st="4" end="4"/>
                                            </p:txEl>
                                          </p:spTgt>
                                        </p:tgtEl>
                                        <p:attrNameLst>
                                          <p:attrName>style.visibility</p:attrName>
                                        </p:attrNameLst>
                                      </p:cBhvr>
                                      <p:to>
                                        <p:strVal val="visible"/>
                                      </p:to>
                                    </p:set>
                                    <p:anim calcmode="lin" valueType="num">
                                      <p:cBhvr>
                                        <p:cTn id="35" dur="750" fill="hold"/>
                                        <p:tgtEl>
                                          <p:spTgt spid="256">
                                            <p:txEl>
                                              <p:pRg st="4" end="4"/>
                                            </p:txEl>
                                          </p:spTgt>
                                        </p:tgtEl>
                                        <p:attrNameLst>
                                          <p:attrName>ppt_x</p:attrName>
                                        </p:attrNameLst>
                                      </p:cBhvr>
                                      <p:tavLst>
                                        <p:tav tm="0">
                                          <p:val>
                                            <p:strVal val="#ppt_x"/>
                                          </p:val>
                                        </p:tav>
                                        <p:tav tm="100000">
                                          <p:val>
                                            <p:strVal val="#ppt_x"/>
                                          </p:val>
                                        </p:tav>
                                      </p:tavLst>
                                    </p:anim>
                                    <p:anim calcmode="lin" valueType="num">
                                      <p:cBhvr>
                                        <p:cTn id="36" dur="750" fill="hold"/>
                                        <p:tgtEl>
                                          <p:spTgt spid="2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1270000" y="365343"/>
            <a:ext cx="10464800" cy="2860659"/>
          </a:xfrm>
          <a:prstGeom prst="rect">
            <a:avLst/>
          </a:prstGeom>
        </p:spPr>
        <p:txBody>
          <a:bodyPr anchor="t"/>
          <a:lstStyle/>
          <a:p>
            <a:pPr lvl="0">
              <a:defRPr sz="1800">
                <a:solidFill>
                  <a:srgbClr val="000000"/>
                </a:solidFill>
              </a:defRPr>
            </a:pPr>
            <a:r>
              <a:rPr sz="4600">
                <a:solidFill>
                  <a:srgbClr val="FFFFFF"/>
                </a:solidFill>
              </a:rPr>
              <a:t>Reciprocal Revolution: Making Your Church</a:t>
            </a:r>
          </a:p>
        </p:txBody>
      </p:sp>
      <p:sp>
        <p:nvSpPr>
          <p:cNvPr id="79" name="Shape 79"/>
          <p:cNvSpPr/>
          <p:nvPr/>
        </p:nvSpPr>
        <p:spPr>
          <a:xfrm>
            <a:off x="1974465" y="4052475"/>
            <a:ext cx="9055870" cy="9906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61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6100">
                <a:solidFill>
                  <a:srgbClr val="FFFFFF"/>
                </a:solidFill>
                <a:effectLst>
                  <a:outerShdw sx="100000" sy="100000" kx="0" ky="0" algn="b" rotWithShape="0" blurRad="25400" dist="23998" dir="2700000">
                    <a:srgbClr val="000000">
                      <a:alpha val="31034"/>
                    </a:srgbClr>
                  </a:outerShdw>
                </a:effectLst>
              </a:rPr>
              <a:t>A Community Destination</a:t>
            </a:r>
          </a:p>
        </p:txBody>
      </p:sp>
      <p:sp>
        <p:nvSpPr>
          <p:cNvPr id="80" name="Shape 80"/>
          <p:cNvSpPr/>
          <p:nvPr/>
        </p:nvSpPr>
        <p:spPr>
          <a:xfrm>
            <a:off x="2513306" y="5448031"/>
            <a:ext cx="7978187" cy="9906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defTabSz="800100">
              <a:defRPr sz="1800">
                <a:solidFill>
                  <a:srgbClr val="000000"/>
                </a:solidFill>
              </a:defRPr>
            </a:pPr>
            <a:r>
              <a:rPr sz="6100">
                <a:solidFill>
                  <a:srgbClr val="FFFFFF"/>
                </a:solidFill>
                <a:effectLst>
                  <a:outerShdw sx="100000" sy="100000" kx="0" ky="0" algn="b" rotWithShape="0" blurRad="25400" dist="23998" dir="2700000">
                    <a:srgbClr val="000000">
                      <a:alpha val="31034"/>
                    </a:srgbClr>
                  </a:outerShdw>
                </a:effectLst>
              </a:rPr>
              <a:t>With </a:t>
            </a:r>
            <a:r>
              <a:rPr sz="6100">
                <a:solidFill>
                  <a:srgbClr val="FFFFFF"/>
                </a:solidFill>
                <a:effectLst>
                  <a:outerShdw sx="100000" sy="100000" kx="0" ky="0" algn="b" rotWithShape="0" blurRad="25400" dist="23998" dir="2700000">
                    <a:srgbClr val="000000">
                      <a:alpha val="31034"/>
                    </a:srgbClr>
                  </a:outerShdw>
                </a:effectLst>
              </a:rPr>
              <a:t>Community Impact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79"/>
                                        </p:tgtEl>
                                        <p:attrNameLst>
                                          <p:attrName>style.visibility</p:attrName>
                                        </p:attrNameLst>
                                      </p:cBhvr>
                                      <p:to>
                                        <p:strVal val="visible"/>
                                      </p:to>
                                    </p:set>
                                    <p:animEffect filter="dissolve(right)" transition="in">
                                      <p:cBhvr>
                                        <p:cTn id="7" dur="2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80"/>
                                        </p:tgtEl>
                                        <p:attrNameLst>
                                          <p:attrName>style.visibility</p:attrName>
                                        </p:attrNameLst>
                                      </p:cBhvr>
                                      <p:to>
                                        <p:strVal val="visible"/>
                                      </p:to>
                                    </p:set>
                                    <p:anim calcmode="lin" valueType="num">
                                      <p:cBhvr>
                                        <p:cTn id="12" dur="2000" fill="hold"/>
                                        <p:tgtEl>
                                          <p:spTgt spid="80"/>
                                        </p:tgtEl>
                                        <p:attrNameLst>
                                          <p:attrName>ppt_x</p:attrName>
                                        </p:attrNameLst>
                                      </p:cBhvr>
                                      <p:tavLst>
                                        <p:tav tm="0">
                                          <p:val>
                                            <p:strVal val="#ppt_x"/>
                                          </p:val>
                                        </p:tav>
                                        <p:tav tm="100000">
                                          <p:val>
                                            <p:strVal val="#ppt_x"/>
                                          </p:val>
                                        </p:tav>
                                      </p:tavLst>
                                    </p:anim>
                                    <p:anim calcmode="lin" valueType="num">
                                      <p:cBhvr>
                                        <p:cTn id="13" dur="2000" fill="hold"/>
                                        <p:tgtEl>
                                          <p:spTgt spid="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1"/>
      <p:bldP build="whole" bldLvl="1" animBg="1" rev="0" advAuto="0" spid="80" grpId="2"/>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lvl="0">
              <a:defRPr sz="1800">
                <a:solidFill>
                  <a:srgbClr val="000000"/>
                </a:solidFill>
              </a:defRPr>
            </a:pPr>
            <a:r>
              <a:rPr sz="4600">
                <a:solidFill>
                  <a:srgbClr val="FFFFFF"/>
                </a:solidFill>
              </a:rPr>
              <a:t>Reciprocity Is</a:t>
            </a:r>
            <a:endParaRPr sz="4600">
              <a:solidFill>
                <a:srgbClr val="FFFFFF"/>
              </a:solidFill>
            </a:endParaRPr>
          </a:p>
          <a:p>
            <a:pPr lvl="0">
              <a:defRPr sz="1800">
                <a:solidFill>
                  <a:srgbClr val="000000"/>
                </a:solidFill>
              </a:defRPr>
            </a:pPr>
            <a:r>
              <a:rPr sz="4600">
                <a:solidFill>
                  <a:srgbClr val="FFFFFF"/>
                </a:solidFill>
              </a:rPr>
              <a:t>Life-Giving</a:t>
            </a:r>
          </a:p>
        </p:txBody>
      </p:sp>
    </p:spTree>
  </p:cSld>
  <p:clrMapOvr>
    <a:masterClrMapping/>
  </p:clrMapOvr>
  <p:transition spd="med" advClick="1">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prstGeom prst="rect">
            <a:avLst/>
          </a:prstGeom>
        </p:spPr>
        <p:txBody>
          <a:bodyPr/>
          <a:lstStyle/>
          <a:p>
            <a:pPr lvl="0">
              <a:defRPr sz="1800">
                <a:solidFill>
                  <a:srgbClr val="000000"/>
                </a:solidFill>
              </a:defRPr>
            </a:pPr>
            <a:r>
              <a:rPr sz="4600">
                <a:solidFill>
                  <a:srgbClr val="FFFFFF"/>
                </a:solidFill>
              </a:rPr>
              <a:t>Numbers 35.34</a:t>
            </a:r>
          </a:p>
        </p:txBody>
      </p:sp>
      <p:sp>
        <p:nvSpPr>
          <p:cNvPr id="265" name="Shape 265"/>
          <p:cNvSpPr/>
          <p:nvPr/>
        </p:nvSpPr>
        <p:spPr>
          <a:xfrm>
            <a:off x="5948070" y="4895850"/>
            <a:ext cx="4173588" cy="185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0"/>
            </a:lvl1pPr>
          </a:lstStyle>
          <a:p>
            <a:pPr lvl="0">
              <a:defRPr sz="1800">
                <a:solidFill>
                  <a:srgbClr val="000000"/>
                </a:solidFill>
              </a:defRPr>
            </a:pPr>
            <a:r>
              <a:rPr sz="12000">
                <a:solidFill>
                  <a:srgbClr val="FFFFFF"/>
                </a:solidFill>
              </a:rPr>
              <a:t>+ God</a:t>
            </a:r>
          </a:p>
        </p:txBody>
      </p:sp>
      <p:sp>
        <p:nvSpPr>
          <p:cNvPr id="266" name="Shape 266"/>
          <p:cNvSpPr/>
          <p:nvPr/>
        </p:nvSpPr>
        <p:spPr>
          <a:xfrm flipV="1">
            <a:off x="5982274" y="7112000"/>
            <a:ext cx="4101526" cy="1"/>
          </a:xfrm>
          <a:prstGeom prst="line">
            <a:avLst/>
          </a:prstGeom>
          <a:ln w="304800">
            <a:solidFill>
              <a:srgbClr val="FFFFFF"/>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7" name="Shape 267"/>
          <p:cNvSpPr/>
          <p:nvPr/>
        </p:nvSpPr>
        <p:spPr>
          <a:xfrm>
            <a:off x="5065643" y="7207250"/>
            <a:ext cx="6573442" cy="185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0"/>
            </a:lvl1pPr>
          </a:lstStyle>
          <a:p>
            <a:pPr lvl="0">
              <a:defRPr sz="1800">
                <a:solidFill>
                  <a:srgbClr val="000000"/>
                </a:solidFill>
              </a:defRPr>
            </a:pPr>
            <a:r>
              <a:rPr sz="12000">
                <a:solidFill>
                  <a:srgbClr val="FFFFFF"/>
                </a:solidFill>
              </a:rPr>
              <a:t>Neighbors</a:t>
            </a:r>
          </a:p>
        </p:txBody>
      </p:sp>
      <p:grpSp>
        <p:nvGrpSpPr>
          <p:cNvPr id="270" name="Group 270"/>
          <p:cNvGrpSpPr/>
          <p:nvPr/>
        </p:nvGrpSpPr>
        <p:grpSpPr>
          <a:xfrm>
            <a:off x="850900" y="3333750"/>
            <a:ext cx="9061030" cy="5327650"/>
            <a:chOff x="0" y="0"/>
            <a:chExt cx="9061029" cy="5327650"/>
          </a:xfrm>
        </p:grpSpPr>
        <p:sp>
          <p:nvSpPr>
            <p:cNvPr id="268" name="Shape 268"/>
            <p:cNvSpPr/>
            <p:nvPr/>
          </p:nvSpPr>
          <p:spPr>
            <a:xfrm>
              <a:off x="5941890" y="0"/>
              <a:ext cx="3119140" cy="1422400"/>
            </a:xfrm>
            <a:prstGeom prst="rect">
              <a:avLst/>
            </a:prstGeom>
            <a:noFill/>
            <a:ln w="12700" cap="flat">
              <a:noFill/>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9000"/>
              </a:lvl1pPr>
            </a:lstStyle>
            <a:p>
              <a:pPr lvl="0">
                <a:defRPr sz="1800">
                  <a:solidFill>
                    <a:srgbClr val="000000"/>
                  </a:solidFill>
                </a:defRPr>
              </a:pPr>
              <a:r>
                <a:rPr sz="9000">
                  <a:solidFill>
                    <a:srgbClr val="FFFFFF"/>
                  </a:solidFill>
                </a:rPr>
                <a:t>World</a:t>
              </a:r>
            </a:p>
          </p:txBody>
        </p:sp>
        <p:pic>
          <p:nvPicPr>
            <p:cNvPr id="269" name="094.png"/>
            <p:cNvPicPr/>
            <p:nvPr/>
          </p:nvPicPr>
          <p:blipFill>
            <a:blip r:embed="rId3">
              <a:extLst/>
            </a:blip>
            <a:stretch>
              <a:fillRect/>
            </a:stretch>
          </p:blipFill>
          <p:spPr>
            <a:xfrm>
              <a:off x="0" y="6350"/>
              <a:ext cx="4003180" cy="5321300"/>
            </a:xfrm>
            <a:prstGeom prst="rect">
              <a:avLst/>
            </a:prstGeom>
            <a:ln w="12700" cap="flat">
              <a:noFill/>
              <a:miter lim="400000"/>
            </a:ln>
            <a:effectLst/>
          </p:spPr>
        </p:pic>
      </p:gr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fade" transition="in">
                                      <p:cBhvr>
                                        <p:cTn id="7" dur="1000"/>
                                        <p:tgtEl>
                                          <p:spTgt spid="270"/>
                                        </p:tgtEl>
                                      </p:cBhvr>
                                    </p:animEffect>
                                  </p:childTnLst>
                                </p:cTn>
                              </p:par>
                            </p:childTnLst>
                          </p:cTn>
                        </p:par>
                        <p:par>
                          <p:cTn id="8" fill="hold">
                            <p:stCondLst>
                              <p:cond delay="1000"/>
                            </p:stCondLst>
                            <p:childTnLst>
                              <p:par>
                                <p:cTn id="9" nodeType="afterEffect" presetClass="entr" presetSubtype="1" presetID="2" grpId="2" fill="hold">
                                  <p:stCondLst>
                                    <p:cond delay="0"/>
                                  </p:stCondLst>
                                  <p:iterate type="el" backwards="0">
                                    <p:tmAbs val="0"/>
                                  </p:iterate>
                                  <p:childTnLst>
                                    <p:set>
                                      <p:cBhvr>
                                        <p:cTn id="10" fill="hold"/>
                                        <p:tgtEl>
                                          <p:spTgt spid="265"/>
                                        </p:tgtEl>
                                        <p:attrNameLst>
                                          <p:attrName>style.visibility</p:attrName>
                                        </p:attrNameLst>
                                      </p:cBhvr>
                                      <p:to>
                                        <p:strVal val="visible"/>
                                      </p:to>
                                    </p:set>
                                    <p:anim calcmode="lin" valueType="num">
                                      <p:cBhvr>
                                        <p:cTn id="11" dur="1000" fill="hold"/>
                                        <p:tgtEl>
                                          <p:spTgt spid="265"/>
                                        </p:tgtEl>
                                        <p:attrNameLst>
                                          <p:attrName>ppt_x</p:attrName>
                                        </p:attrNameLst>
                                      </p:cBhvr>
                                      <p:tavLst>
                                        <p:tav tm="0">
                                          <p:val>
                                            <p:strVal val="#ppt_x"/>
                                          </p:val>
                                        </p:tav>
                                        <p:tav tm="100000">
                                          <p:val>
                                            <p:strVal val="#ppt_x"/>
                                          </p:val>
                                        </p:tav>
                                      </p:tavLst>
                                    </p:anim>
                                    <p:anim calcmode="lin" valueType="num">
                                      <p:cBhvr>
                                        <p:cTn id="12" dur="1000" fill="hold"/>
                                        <p:tgtEl>
                                          <p:spTgt spid="26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nodeType="afterEffect" presetClass="entr" presetSubtype="1" presetID="2" grpId="3" fill="hold">
                                  <p:stCondLst>
                                    <p:cond delay="0"/>
                                  </p:stCondLst>
                                  <p:iterate type="el" backwards="0">
                                    <p:tmAbs val="0"/>
                                  </p:iterate>
                                  <p:childTnLst>
                                    <p:set>
                                      <p:cBhvr>
                                        <p:cTn id="15" fill="hold"/>
                                        <p:tgtEl>
                                          <p:spTgt spid="266"/>
                                        </p:tgtEl>
                                        <p:attrNameLst>
                                          <p:attrName>style.visibility</p:attrName>
                                        </p:attrNameLst>
                                      </p:cBhvr>
                                      <p:to>
                                        <p:strVal val="visible"/>
                                      </p:to>
                                    </p:set>
                                    <p:anim calcmode="lin" valueType="num">
                                      <p:cBhvr>
                                        <p:cTn id="16" dur="1000" fill="hold"/>
                                        <p:tgtEl>
                                          <p:spTgt spid="266"/>
                                        </p:tgtEl>
                                        <p:attrNameLst>
                                          <p:attrName>ppt_x</p:attrName>
                                        </p:attrNameLst>
                                      </p:cBhvr>
                                      <p:tavLst>
                                        <p:tav tm="0">
                                          <p:val>
                                            <p:strVal val="#ppt_x"/>
                                          </p:val>
                                        </p:tav>
                                        <p:tav tm="100000">
                                          <p:val>
                                            <p:strVal val="#ppt_x"/>
                                          </p:val>
                                        </p:tav>
                                      </p:tavLst>
                                    </p:anim>
                                    <p:anim calcmode="lin" valueType="num">
                                      <p:cBhvr>
                                        <p:cTn id="17" dur="1000" fill="hold"/>
                                        <p:tgtEl>
                                          <p:spTgt spid="26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nodeType="afterEffect" presetClass="entr" presetSubtype="1" presetID="2" grpId="4" fill="hold">
                                  <p:stCondLst>
                                    <p:cond delay="0"/>
                                  </p:stCondLst>
                                  <p:iterate type="el" backwards="0">
                                    <p:tmAbs val="0"/>
                                  </p:iterate>
                                  <p:childTnLst>
                                    <p:set>
                                      <p:cBhvr>
                                        <p:cTn id="20" fill="hold"/>
                                        <p:tgtEl>
                                          <p:spTgt spid="267"/>
                                        </p:tgtEl>
                                        <p:attrNameLst>
                                          <p:attrName>style.visibility</p:attrName>
                                        </p:attrNameLst>
                                      </p:cBhvr>
                                      <p:to>
                                        <p:strVal val="visible"/>
                                      </p:to>
                                    </p:set>
                                    <p:anim calcmode="lin" valueType="num">
                                      <p:cBhvr>
                                        <p:cTn id="21" dur="2000" fill="hold"/>
                                        <p:tgtEl>
                                          <p:spTgt spid="267"/>
                                        </p:tgtEl>
                                        <p:attrNameLst>
                                          <p:attrName>ppt_x</p:attrName>
                                        </p:attrNameLst>
                                      </p:cBhvr>
                                      <p:tavLst>
                                        <p:tav tm="0">
                                          <p:val>
                                            <p:strVal val="#ppt_x"/>
                                          </p:val>
                                        </p:tav>
                                        <p:tav tm="100000">
                                          <p:val>
                                            <p:strVal val="#ppt_x"/>
                                          </p:val>
                                        </p:tav>
                                      </p:tavLst>
                                    </p:anim>
                                    <p:anim calcmode="lin" valueType="num">
                                      <p:cBhvr>
                                        <p:cTn id="22" dur="2000" fill="hold"/>
                                        <p:tgtEl>
                                          <p:spTgt spid="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3"/>
      <p:bldP build="whole" bldLvl="1" animBg="1" rev="0" advAuto="0" spid="270" grpId="1"/>
      <p:bldP build="whole" bldLvl="1" animBg="1" rev="0" advAuto="0" spid="265" grpId="2"/>
      <p:bldP build="whole" bldLvl="1" animBg="1" rev="0" advAuto="0" spid="267" grpId="4"/>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nvSpPr>
        <p:spPr>
          <a:xfrm>
            <a:off x="2374900" y="3632200"/>
            <a:ext cx="8242300" cy="2946400"/>
          </a:xfrm>
          <a:prstGeom prst="leftRightArrow">
            <a:avLst>
              <a:gd name="adj1" fmla="val 63153"/>
              <a:gd name="adj2" fmla="val 17858"/>
            </a:avLst>
          </a:prstGeom>
          <a:solidFill>
            <a:srgbClr val="E32400"/>
          </a:solidFill>
          <a:ln w="25400">
            <a:solidFill>
              <a:srgbClr val="FFFFFF"/>
            </a:solidFill>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275" name="Shape 275"/>
          <p:cNvSpPr/>
          <p:nvPr>
            <p:ph type="title"/>
          </p:nvPr>
        </p:nvSpPr>
        <p:spPr>
          <a:prstGeom prst="rect">
            <a:avLst/>
          </a:prstGeom>
        </p:spPr>
        <p:txBody>
          <a:bodyPr/>
          <a:lstStyle/>
          <a:p>
            <a:pPr lvl="0">
              <a:defRPr sz="1800">
                <a:solidFill>
                  <a:srgbClr val="000000"/>
                </a:solidFill>
              </a:defRPr>
            </a:pPr>
            <a:r>
              <a:rPr sz="4600">
                <a:solidFill>
                  <a:srgbClr val="FFFFFF"/>
                </a:solidFill>
              </a:rPr>
              <a:t>Jeremiah 29.7</a:t>
            </a:r>
          </a:p>
        </p:txBody>
      </p:sp>
      <p:pic>
        <p:nvPicPr>
          <p:cNvPr id="276" name="CHurch BW.jpg"/>
          <p:cNvPicPr/>
          <p:nvPr/>
        </p:nvPicPr>
        <p:blipFill>
          <a:blip r:embed="rId3">
            <a:extLst/>
          </a:blip>
          <a:stretch>
            <a:fillRect/>
          </a:stretch>
        </p:blipFill>
        <p:spPr>
          <a:xfrm>
            <a:off x="1195895" y="4516322"/>
            <a:ext cx="962072" cy="1170238"/>
          </a:xfrm>
          <a:prstGeom prst="rect">
            <a:avLst/>
          </a:prstGeom>
          <a:ln w="12700">
            <a:miter lim="400000"/>
          </a:ln>
        </p:spPr>
      </p:pic>
      <p:pic>
        <p:nvPicPr>
          <p:cNvPr id="277" name="Newark Skyline NP BW.jpg"/>
          <p:cNvPicPr/>
          <p:nvPr/>
        </p:nvPicPr>
        <p:blipFill>
          <a:blip r:embed="rId4">
            <a:extLst/>
          </a:blip>
          <a:stretch>
            <a:fillRect/>
          </a:stretch>
        </p:blipFill>
        <p:spPr>
          <a:xfrm>
            <a:off x="11049000" y="3767563"/>
            <a:ext cx="1257300" cy="1934767"/>
          </a:xfrm>
          <a:prstGeom prst="rect">
            <a:avLst/>
          </a:prstGeom>
          <a:ln w="12700">
            <a:miter lim="400000"/>
          </a:ln>
        </p:spPr>
      </p:pic>
      <p:sp>
        <p:nvSpPr>
          <p:cNvPr id="278" name="Shape 278"/>
          <p:cNvSpPr/>
          <p:nvPr/>
        </p:nvSpPr>
        <p:spPr>
          <a:xfrm>
            <a:off x="4812684" y="4521200"/>
            <a:ext cx="3370958" cy="115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lvl="0">
              <a:defRPr sz="1800">
                <a:solidFill>
                  <a:srgbClr val="000000"/>
                </a:solidFill>
              </a:defRPr>
            </a:pPr>
            <a:r>
              <a:rPr sz="7200">
                <a:solidFill>
                  <a:srgbClr val="FFFFFF"/>
                </a:solidFill>
              </a:rPr>
              <a:t>Blessings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274"/>
                                        </p:tgtEl>
                                        <p:attrNameLst>
                                          <p:attrName>style.visibility</p:attrName>
                                        </p:attrNameLst>
                                      </p:cBhvr>
                                      <p:to>
                                        <p:strVal val="visible"/>
                                      </p:to>
                                    </p:set>
                                    <p:animEffect filter="dissolve" transition="in">
                                      <p:cBhvr>
                                        <p:cTn id="7"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nvSpPr>
        <p:spPr>
          <a:xfrm>
            <a:off x="2374900" y="3632200"/>
            <a:ext cx="8242300" cy="2946400"/>
          </a:xfrm>
          <a:prstGeom prst="leftRightArrow">
            <a:avLst>
              <a:gd name="adj1" fmla="val 63153"/>
              <a:gd name="adj2" fmla="val 17858"/>
            </a:avLst>
          </a:prstGeom>
          <a:solidFill>
            <a:srgbClr val="E32400"/>
          </a:solidFill>
          <a:ln w="25400">
            <a:solidFill>
              <a:srgbClr val="FFFFFF"/>
            </a:solidFill>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283" name="Shape 283"/>
          <p:cNvSpPr/>
          <p:nvPr>
            <p:ph type="title"/>
          </p:nvPr>
        </p:nvSpPr>
        <p:spPr>
          <a:prstGeom prst="rect">
            <a:avLst/>
          </a:prstGeom>
        </p:spPr>
        <p:txBody>
          <a:bodyPr/>
          <a:lstStyle>
            <a:lvl1pPr>
              <a:defRPr sz="3000">
                <a:latin typeface="Helvetica"/>
                <a:ea typeface="Helvetica"/>
                <a:cs typeface="Helvetica"/>
                <a:sym typeface="Helvetica"/>
              </a:defRPr>
            </a:lvl1pPr>
          </a:lstStyle>
          <a:p>
            <a:pPr lvl="0">
              <a:defRPr sz="1800">
                <a:solidFill>
                  <a:srgbClr val="000000"/>
                </a:solidFill>
              </a:defRPr>
            </a:pPr>
            <a:r>
              <a:rPr sz="3000">
                <a:solidFill>
                  <a:srgbClr val="FFFFFF"/>
                </a:solidFill>
              </a:rPr>
              <a:t>Luke 6:31</a:t>
            </a:r>
          </a:p>
        </p:txBody>
      </p:sp>
      <p:grpSp>
        <p:nvGrpSpPr>
          <p:cNvPr id="289" name="Group 289"/>
          <p:cNvGrpSpPr/>
          <p:nvPr/>
        </p:nvGrpSpPr>
        <p:grpSpPr>
          <a:xfrm>
            <a:off x="1701799" y="4559300"/>
            <a:ext cx="355602" cy="1092200"/>
            <a:chOff x="0" y="0"/>
            <a:chExt cx="355600" cy="1092199"/>
          </a:xfrm>
        </p:grpSpPr>
        <p:sp>
          <p:nvSpPr>
            <p:cNvPr id="284" name="Shape 284"/>
            <p:cNvSpPr/>
            <p:nvPr/>
          </p:nvSpPr>
          <p:spPr>
            <a:xfrm>
              <a:off x="-1" y="0"/>
              <a:ext cx="355602"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85" name="Shape 285"/>
            <p:cNvSpPr/>
            <p:nvPr/>
          </p:nvSpPr>
          <p:spPr>
            <a:xfrm>
              <a:off x="50800" y="254000"/>
              <a:ext cx="279400" cy="5080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nvGrpSpPr>
            <p:cNvPr id="288" name="Group 288"/>
            <p:cNvGrpSpPr/>
            <p:nvPr/>
          </p:nvGrpSpPr>
          <p:grpSpPr>
            <a:xfrm>
              <a:off x="63500" y="635000"/>
              <a:ext cx="247904" cy="457200"/>
              <a:chOff x="0" y="0"/>
              <a:chExt cx="247903" cy="457200"/>
            </a:xfrm>
          </p:grpSpPr>
          <p:sp>
            <p:nvSpPr>
              <p:cNvPr id="286" name="Shape 286"/>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87" name="Shape 287"/>
              <p:cNvSpPr/>
              <p:nvPr/>
            </p:nvSpPr>
            <p:spPr>
              <a:xfrm>
                <a:off x="143401"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grpSp>
      <p:grpSp>
        <p:nvGrpSpPr>
          <p:cNvPr id="295" name="Group 295"/>
          <p:cNvGrpSpPr/>
          <p:nvPr/>
        </p:nvGrpSpPr>
        <p:grpSpPr>
          <a:xfrm>
            <a:off x="10934699" y="4559300"/>
            <a:ext cx="355602" cy="1092200"/>
            <a:chOff x="0" y="0"/>
            <a:chExt cx="355600" cy="1092199"/>
          </a:xfrm>
        </p:grpSpPr>
        <p:sp>
          <p:nvSpPr>
            <p:cNvPr id="290" name="Shape 290"/>
            <p:cNvSpPr/>
            <p:nvPr/>
          </p:nvSpPr>
          <p:spPr>
            <a:xfrm>
              <a:off x="-1" y="0"/>
              <a:ext cx="355602"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91" name="Shape 291"/>
            <p:cNvSpPr/>
            <p:nvPr/>
          </p:nvSpPr>
          <p:spPr>
            <a:xfrm>
              <a:off x="50800" y="254000"/>
              <a:ext cx="279400" cy="5080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nvGrpSpPr>
            <p:cNvPr id="294" name="Group 294"/>
            <p:cNvGrpSpPr/>
            <p:nvPr/>
          </p:nvGrpSpPr>
          <p:grpSpPr>
            <a:xfrm>
              <a:off x="63500" y="635000"/>
              <a:ext cx="249936" cy="457200"/>
              <a:chOff x="0" y="0"/>
              <a:chExt cx="249935" cy="457200"/>
            </a:xfrm>
          </p:grpSpPr>
          <p:sp>
            <p:nvSpPr>
              <p:cNvPr id="292" name="Shape 292"/>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293" name="Shape 293"/>
              <p:cNvSpPr/>
              <p:nvPr/>
            </p:nvSpPr>
            <p:spPr>
              <a:xfrm>
                <a:off x="145432" y="0"/>
                <a:ext cx="104504"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grpSp>
      <p:sp>
        <p:nvSpPr>
          <p:cNvPr id="296" name="Shape 296"/>
          <p:cNvSpPr/>
          <p:nvPr/>
        </p:nvSpPr>
        <p:spPr>
          <a:xfrm>
            <a:off x="3176990" y="4521200"/>
            <a:ext cx="6642349" cy="115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lvl="0">
              <a:defRPr sz="1800">
                <a:solidFill>
                  <a:srgbClr val="000000"/>
                </a:solidFill>
              </a:defRPr>
            </a:pPr>
            <a:r>
              <a:rPr sz="7200">
                <a:solidFill>
                  <a:srgbClr val="FFFFFF"/>
                </a:solidFill>
              </a:rPr>
              <a:t>Respect and Love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282"/>
                                        </p:tgtEl>
                                        <p:attrNameLst>
                                          <p:attrName>style.visibility</p:attrName>
                                        </p:attrNameLst>
                                      </p:cBhvr>
                                      <p:to>
                                        <p:strVal val="visible"/>
                                      </p:to>
                                    </p:set>
                                    <p:animEffect filter="dissolve" transition="in">
                                      <p:cBhvr>
                                        <p:cTn id="7" dur="2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nvSpPr>
        <p:spPr>
          <a:xfrm>
            <a:off x="2374900" y="3632200"/>
            <a:ext cx="8242300" cy="2946400"/>
          </a:xfrm>
          <a:prstGeom prst="leftRightArrow">
            <a:avLst>
              <a:gd name="adj1" fmla="val 63153"/>
              <a:gd name="adj2" fmla="val 17858"/>
            </a:avLst>
          </a:prstGeom>
          <a:solidFill>
            <a:srgbClr val="E32400"/>
          </a:solidFill>
          <a:ln w="25400">
            <a:solidFill>
              <a:srgbClr val="FFFFFF"/>
            </a:solidFill>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01" name="Shape 301"/>
          <p:cNvSpPr/>
          <p:nvPr>
            <p:ph type="title"/>
          </p:nvPr>
        </p:nvSpPr>
        <p:spPr>
          <a:prstGeom prst="rect">
            <a:avLst/>
          </a:prstGeom>
        </p:spPr>
        <p:txBody>
          <a:bodyPr/>
          <a:lstStyle>
            <a:lvl1pPr defTabSz="584200">
              <a:defRPr sz="6000"/>
            </a:lvl1pPr>
          </a:lstStyle>
          <a:p>
            <a:pPr lvl="0">
              <a:defRPr sz="1800">
                <a:solidFill>
                  <a:srgbClr val="000000"/>
                </a:solidFill>
              </a:defRPr>
            </a:pPr>
            <a:r>
              <a:rPr sz="6000">
                <a:solidFill>
                  <a:srgbClr val="FFFFFF"/>
                </a:solidFill>
              </a:rPr>
              <a:t>1Corinthians 9.9-11</a:t>
            </a:r>
          </a:p>
        </p:txBody>
      </p:sp>
      <p:grpSp>
        <p:nvGrpSpPr>
          <p:cNvPr id="307" name="Group 307"/>
          <p:cNvGrpSpPr/>
          <p:nvPr/>
        </p:nvGrpSpPr>
        <p:grpSpPr>
          <a:xfrm>
            <a:off x="1879599" y="4559300"/>
            <a:ext cx="355602" cy="1092200"/>
            <a:chOff x="0" y="0"/>
            <a:chExt cx="355600" cy="1092199"/>
          </a:xfrm>
        </p:grpSpPr>
        <p:sp>
          <p:nvSpPr>
            <p:cNvPr id="302" name="Shape 302"/>
            <p:cNvSpPr/>
            <p:nvPr/>
          </p:nvSpPr>
          <p:spPr>
            <a:xfrm>
              <a:off x="-1" y="0"/>
              <a:ext cx="355602"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303" name="Shape 303"/>
            <p:cNvSpPr/>
            <p:nvPr/>
          </p:nvSpPr>
          <p:spPr>
            <a:xfrm>
              <a:off x="50800" y="254000"/>
              <a:ext cx="279400" cy="5080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nvGrpSpPr>
            <p:cNvPr id="306" name="Group 306"/>
            <p:cNvGrpSpPr/>
            <p:nvPr/>
          </p:nvGrpSpPr>
          <p:grpSpPr>
            <a:xfrm>
              <a:off x="63500" y="635000"/>
              <a:ext cx="247904" cy="457200"/>
              <a:chOff x="0" y="0"/>
              <a:chExt cx="247903" cy="457200"/>
            </a:xfrm>
          </p:grpSpPr>
          <p:sp>
            <p:nvSpPr>
              <p:cNvPr id="304" name="Shape 304"/>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305" name="Shape 305"/>
              <p:cNvSpPr/>
              <p:nvPr/>
            </p:nvSpPr>
            <p:spPr>
              <a:xfrm>
                <a:off x="143401"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grpSp>
      <p:grpSp>
        <p:nvGrpSpPr>
          <p:cNvPr id="313" name="Group 313"/>
          <p:cNvGrpSpPr/>
          <p:nvPr/>
        </p:nvGrpSpPr>
        <p:grpSpPr>
          <a:xfrm>
            <a:off x="10769599" y="4559300"/>
            <a:ext cx="355602" cy="1092200"/>
            <a:chOff x="0" y="0"/>
            <a:chExt cx="355600" cy="1092199"/>
          </a:xfrm>
        </p:grpSpPr>
        <p:sp>
          <p:nvSpPr>
            <p:cNvPr id="308" name="Shape 308"/>
            <p:cNvSpPr/>
            <p:nvPr/>
          </p:nvSpPr>
          <p:spPr>
            <a:xfrm>
              <a:off x="-1" y="0"/>
              <a:ext cx="355602" cy="355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309" name="Shape 309"/>
            <p:cNvSpPr/>
            <p:nvPr/>
          </p:nvSpPr>
          <p:spPr>
            <a:xfrm>
              <a:off x="50800" y="254000"/>
              <a:ext cx="279400" cy="5080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nvGrpSpPr>
            <p:cNvPr id="312" name="Group 312"/>
            <p:cNvGrpSpPr/>
            <p:nvPr/>
          </p:nvGrpSpPr>
          <p:grpSpPr>
            <a:xfrm>
              <a:off x="63500" y="635000"/>
              <a:ext cx="249936" cy="457200"/>
              <a:chOff x="0" y="0"/>
              <a:chExt cx="249935" cy="457200"/>
            </a:xfrm>
          </p:grpSpPr>
          <p:sp>
            <p:nvSpPr>
              <p:cNvPr id="310" name="Shape 310"/>
              <p:cNvSpPr/>
              <p:nvPr/>
            </p:nvSpPr>
            <p:spPr>
              <a:xfrm>
                <a:off x="0" y="0"/>
                <a:ext cx="104503"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sp>
            <p:nvSpPr>
              <p:cNvPr id="311" name="Shape 311"/>
              <p:cNvSpPr/>
              <p:nvPr/>
            </p:nvSpPr>
            <p:spPr>
              <a:xfrm>
                <a:off x="145432" y="0"/>
                <a:ext cx="104504" cy="457200"/>
              </a:xfrm>
              <a:prstGeom prst="roundRect">
                <a:avLst>
                  <a:gd name="adj" fmla="val 50000"/>
                </a:avLst>
              </a:prstGeom>
              <a:solidFill>
                <a:srgbClr val="FFFFFF"/>
              </a:solidFill>
              <a:ln w="12700" cap="flat">
                <a:noFill/>
                <a:miter lim="400000"/>
              </a:ln>
              <a:effectLst>
                <a:outerShdw sx="100000" sy="100000" kx="0" ky="0" algn="b" rotWithShape="0" blurRad="76200" dist="0" dir="18900000">
                  <a:srgbClr val="000000">
                    <a:alpha val="80000"/>
                  </a:srgbClr>
                </a:outerShdw>
              </a:effectLst>
            </p:spPr>
            <p:txBody>
              <a:bodyPr wrap="square" lIns="0" tIns="0" rIns="0" bIns="0" numCol="1" anchor="ctr">
                <a:noAutofit/>
              </a:bodyPr>
              <a:lstStyle/>
              <a:p>
                <a:pPr lvl="0" defTabSz="800100">
                  <a:defRPr sz="2400">
                    <a:effectLst>
                      <a:outerShdw sx="100000" sy="100000" kx="0" ky="0" algn="b" rotWithShape="0" blurRad="25400" dist="23998" dir="2700000">
                        <a:srgbClr val="000000">
                          <a:alpha val="31034"/>
                        </a:srgbClr>
                      </a:outerShdw>
                    </a:effectLst>
                  </a:defRPr>
                </a:pPr>
              </a:p>
            </p:txBody>
          </p:sp>
        </p:grpSp>
      </p:grpSp>
      <p:sp>
        <p:nvSpPr>
          <p:cNvPr id="314" name="Shape 314"/>
          <p:cNvSpPr/>
          <p:nvPr/>
        </p:nvSpPr>
        <p:spPr>
          <a:xfrm>
            <a:off x="2914904" y="4521200"/>
            <a:ext cx="7166521" cy="115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lvl="0">
              <a:defRPr sz="1800">
                <a:solidFill>
                  <a:srgbClr val="000000"/>
                </a:solidFill>
              </a:defRPr>
            </a:pPr>
            <a:r>
              <a:rPr sz="7200">
                <a:solidFill>
                  <a:srgbClr val="FFFFFF"/>
                </a:solidFill>
              </a:rPr>
              <a:t>Justice and Equality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300"/>
                                        </p:tgtEl>
                                        <p:attrNameLst>
                                          <p:attrName>style.visibility</p:attrName>
                                        </p:attrNameLst>
                                      </p:cBhvr>
                                      <p:to>
                                        <p:strVal val="visible"/>
                                      </p:to>
                                    </p:set>
                                    <p:animEffect filter="dissolve" transition="in">
                                      <p:cBhvr>
                                        <p:cTn id="7" dur="2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nvSpPr>
        <p:spPr>
          <a:xfrm>
            <a:off x="2374900" y="3632200"/>
            <a:ext cx="8242300" cy="2946400"/>
          </a:xfrm>
          <a:prstGeom prst="leftRightArrow">
            <a:avLst>
              <a:gd name="adj1" fmla="val 63153"/>
              <a:gd name="adj2" fmla="val 17858"/>
            </a:avLst>
          </a:prstGeom>
          <a:solidFill>
            <a:srgbClr val="E32400"/>
          </a:solidFill>
          <a:ln w="25400">
            <a:solidFill>
              <a:srgbClr val="FFFFFF"/>
            </a:solidFill>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19" name="Shape 319"/>
          <p:cNvSpPr/>
          <p:nvPr>
            <p:ph type="title"/>
          </p:nvPr>
        </p:nvSpPr>
        <p:spPr>
          <a:prstGeom prst="rect">
            <a:avLst/>
          </a:prstGeom>
        </p:spPr>
        <p:txBody>
          <a:bodyPr/>
          <a:lstStyle/>
          <a:p>
            <a:pPr lvl="0">
              <a:defRPr sz="1800">
                <a:solidFill>
                  <a:srgbClr val="000000"/>
                </a:solidFill>
              </a:defRPr>
            </a:pPr>
            <a:r>
              <a:rPr sz="4600">
                <a:solidFill>
                  <a:srgbClr val="FFFFFF"/>
                </a:solidFill>
              </a:rPr>
              <a:t>Galatians 6.7</a:t>
            </a:r>
          </a:p>
        </p:txBody>
      </p:sp>
      <p:pic>
        <p:nvPicPr>
          <p:cNvPr id="320" name="CHurch BW.jpg"/>
          <p:cNvPicPr/>
          <p:nvPr/>
        </p:nvPicPr>
        <p:blipFill>
          <a:blip r:embed="rId3">
            <a:extLst/>
          </a:blip>
          <a:stretch>
            <a:fillRect/>
          </a:stretch>
        </p:blipFill>
        <p:spPr>
          <a:xfrm>
            <a:off x="1195895" y="4516322"/>
            <a:ext cx="962072" cy="1170238"/>
          </a:xfrm>
          <a:prstGeom prst="rect">
            <a:avLst/>
          </a:prstGeom>
          <a:ln w="12700">
            <a:miter lim="400000"/>
          </a:ln>
        </p:spPr>
      </p:pic>
      <p:pic>
        <p:nvPicPr>
          <p:cNvPr id="321" name="Newark Skyline NP BW.jpg"/>
          <p:cNvPicPr/>
          <p:nvPr/>
        </p:nvPicPr>
        <p:blipFill>
          <a:blip r:embed="rId4">
            <a:extLst/>
          </a:blip>
          <a:stretch>
            <a:fillRect/>
          </a:stretch>
        </p:blipFill>
        <p:spPr>
          <a:xfrm>
            <a:off x="11049000" y="3767563"/>
            <a:ext cx="1257300" cy="1934767"/>
          </a:xfrm>
          <a:prstGeom prst="rect">
            <a:avLst/>
          </a:prstGeom>
          <a:ln w="12700">
            <a:miter lim="400000"/>
          </a:ln>
        </p:spPr>
      </p:pic>
      <p:sp>
        <p:nvSpPr>
          <p:cNvPr id="322" name="Shape 322"/>
          <p:cNvSpPr/>
          <p:nvPr/>
        </p:nvSpPr>
        <p:spPr>
          <a:xfrm>
            <a:off x="2544990" y="4521200"/>
            <a:ext cx="7906347" cy="115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lvl="0">
              <a:defRPr sz="1800">
                <a:solidFill>
                  <a:srgbClr val="000000"/>
                </a:solidFill>
              </a:defRPr>
            </a:pPr>
            <a:r>
              <a:rPr sz="7200">
                <a:solidFill>
                  <a:srgbClr val="FFFFFF"/>
                </a:solidFill>
              </a:rPr>
              <a:t>Return on Goodness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0"/>
                                  </p:iterate>
                                  <p:childTnLst>
                                    <p:set>
                                      <p:cBhvr>
                                        <p:cTn id="6" fill="hold"/>
                                        <p:tgtEl>
                                          <p:spTgt spid="318"/>
                                        </p:tgtEl>
                                        <p:attrNameLst>
                                          <p:attrName>style.visibility</p:attrName>
                                        </p:attrNameLst>
                                      </p:cBhvr>
                                      <p:to>
                                        <p:strVal val="visible"/>
                                      </p:to>
                                    </p:set>
                                    <p:animEffect filter="dissolve" transition="in">
                                      <p:cBhvr>
                                        <p:cTn id="7" dur="2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body" idx="1"/>
          </p:nvPr>
        </p:nvSpPr>
        <p:spPr>
          <a:prstGeom prst="rect">
            <a:avLst/>
          </a:prstGeom>
        </p:spPr>
        <p:txBody>
          <a:bodyPr/>
          <a:lstStyle/>
          <a:p>
            <a:pPr lvl="0">
              <a:defRPr sz="1800">
                <a:solidFill>
                  <a:srgbClr val="000000"/>
                </a:solidFill>
              </a:defRPr>
            </a:pPr>
            <a:r>
              <a:rPr sz="4200">
                <a:solidFill>
                  <a:srgbClr val="FFFFFF"/>
                </a:solidFill>
              </a:rPr>
              <a:t>We love to count!</a:t>
            </a:r>
            <a:endParaRPr sz="4200">
              <a:solidFill>
                <a:srgbClr val="FFFFFF"/>
              </a:solidFill>
            </a:endParaRPr>
          </a:p>
          <a:p>
            <a:pPr lvl="0" marL="902607" indent="-585107">
              <a:defRPr sz="1800">
                <a:solidFill>
                  <a:srgbClr val="000000"/>
                </a:solidFill>
              </a:defRPr>
            </a:pPr>
            <a:r>
              <a:rPr sz="4300">
                <a:solidFill>
                  <a:srgbClr val="FFFFFF"/>
                </a:solidFill>
              </a:rPr>
              <a:t>(We even have a book of the Bible called </a:t>
            </a:r>
            <a:r>
              <a:rPr i="1" sz="4300">
                <a:solidFill>
                  <a:srgbClr val="FFFFFF"/>
                </a:solidFill>
              </a:rPr>
              <a:t>Numbers</a:t>
            </a:r>
            <a:r>
              <a:rPr sz="4300">
                <a:solidFill>
                  <a:srgbClr val="FFFFFF"/>
                </a:solidFill>
              </a:rPr>
              <a:t>!)</a:t>
            </a:r>
          </a:p>
        </p:txBody>
      </p:sp>
    </p:spTree>
  </p:cSld>
  <p:clrMapOvr>
    <a:masterClrMapping/>
  </p:clrMapOvr>
  <p:transition spd="med" advClick="1">
    <p:dissolve/>
  </p:transition>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30" name="Chart 330"/>
          <p:cNvGraphicFramePr/>
          <p:nvPr/>
        </p:nvGraphicFramePr>
        <p:xfrm>
          <a:off x="3457178" y="1092200"/>
          <a:ext cx="8684022" cy="8226822"/>
        </p:xfrm>
        <a:graphic xmlns:a="http://schemas.openxmlformats.org/drawingml/2006/main">
          <a:graphicData uri="http://schemas.openxmlformats.org/drawingml/2006/chart">
            <c:chart xmlns:c="http://schemas.openxmlformats.org/drawingml/2006/chart" r:id="rId3"/>
          </a:graphicData>
        </a:graphic>
      </p:graphicFrame>
      <p:sp>
        <p:nvSpPr>
          <p:cNvPr id="331" name="Shape 331"/>
          <p:cNvSpPr/>
          <p:nvPr>
            <p:ph type="title"/>
          </p:nvPr>
        </p:nvSpPr>
        <p:spPr>
          <a:xfrm>
            <a:off x="774700" y="254000"/>
            <a:ext cx="3987800" cy="2438400"/>
          </a:xfrm>
          <a:prstGeom prst="rect">
            <a:avLst/>
          </a:prstGeom>
        </p:spPr>
        <p:txBody>
          <a:bodyPr/>
          <a:lstStyle/>
          <a:p>
            <a:pPr lvl="0">
              <a:defRPr sz="1800">
                <a:solidFill>
                  <a:srgbClr val="000000"/>
                </a:solidFill>
              </a:defRPr>
            </a:pPr>
            <a:r>
              <a:rPr sz="4600">
                <a:solidFill>
                  <a:srgbClr val="FFFFFF"/>
                </a:solidFill>
              </a:rPr>
              <a:t>Groups</a:t>
            </a:r>
          </a:p>
        </p:txBody>
      </p:sp>
      <p:sp>
        <p:nvSpPr>
          <p:cNvPr id="332" name="Shape 332"/>
          <p:cNvSpPr/>
          <p:nvPr/>
        </p:nvSpPr>
        <p:spPr>
          <a:xfrm>
            <a:off x="800100" y="4393438"/>
            <a:ext cx="1981200" cy="440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200">
                <a:solidFill>
                  <a:srgbClr val="FFFFFF"/>
                </a:solidFill>
              </a:rPr>
              <a:t>Groups include all voluntary associations such as the PTA, AMA, synagogues, churches, recreation clubs, fraternal organizations, political parties, bowling leagues, etc.</a:t>
            </a:r>
            <a:endParaRPr sz="2200">
              <a:solidFill>
                <a:srgbClr val="FFFFFF"/>
              </a:solidFill>
            </a:endParaRPr>
          </a:p>
          <a:p>
            <a:pPr lvl="0" algn="l">
              <a:defRPr sz="1800">
                <a:solidFill>
                  <a:srgbClr val="000000"/>
                </a:solidFill>
              </a:defRPr>
            </a:pPr>
            <a:r>
              <a:rPr sz="1200">
                <a:solidFill>
                  <a:srgbClr val="FFFFFF"/>
                </a:solidFill>
              </a:rPr>
              <a:t>(Illustrates comparative data)</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childTnLst>
                                    <p:set>
                                      <p:cBhvr>
                                        <p:cTn id="6" fill="hold"/>
                                        <p:tgtEl>
                                          <p:spTgt spid="330">
                                            <p:graphicEl>
                                              <a:chart bldStep="gridLegend" categoryIdx="-3" seriesIdx="-3"/>
                                            </p:graphicEl>
                                          </p:spTgt>
                                        </p:tgtEl>
                                        <p:attrNameLst>
                                          <p:attrName>style.visibility</p:attrName>
                                        </p:attrNameLst>
                                      </p:cBhvr>
                                      <p:to>
                                        <p:strVal val="visible"/>
                                      </p:to>
                                    </p:set>
                                    <p:animEffect filter="fade" transition="in">
                                      <p:cBhvr>
                                        <p:cTn id="7" dur="750"/>
                                        <p:tgtEl>
                                          <p:spTgt spid="330">
                                            <p:graphicEl>
                                              <a:chart bldStep="gridLegend" categoryIdx="-3" seriesIdx="-3"/>
                                            </p:graphic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childTnLst>
                                    <p:set>
                                      <p:cBhvr>
                                        <p:cTn id="11" fill="hold"/>
                                        <p:tgtEl>
                                          <p:spTgt spid="330">
                                            <p:graphicEl>
                                              <a:chart bldStep="ptInSeries" categoryIdx="0" seriesIdx="0"/>
                                            </p:graphicEl>
                                          </p:spTgt>
                                        </p:tgtEl>
                                        <p:attrNameLst>
                                          <p:attrName>style.visibility</p:attrName>
                                        </p:attrNameLst>
                                      </p:cBhvr>
                                      <p:to>
                                        <p:strVal val="visible"/>
                                      </p:to>
                                    </p:set>
                                    <p:animEffect filter="fade" transition="in">
                                      <p:cBhvr>
                                        <p:cTn id="12" dur="750"/>
                                        <p:tgtEl>
                                          <p:spTgt spid="330">
                                            <p:graphicEl>
                                              <a:chart bldStep="ptInSeries" categoryIdx="0" seriesIdx="0"/>
                                            </p:graphic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1" fill="hold">
                                  <p:stCondLst>
                                    <p:cond delay="0"/>
                                  </p:stCondLst>
                                  <p:childTnLst>
                                    <p:set>
                                      <p:cBhvr>
                                        <p:cTn id="16" fill="hold"/>
                                        <p:tgtEl>
                                          <p:spTgt spid="330">
                                            <p:graphicEl>
                                              <a:chart bldStep="ptInSeries" categoryIdx="1" seriesIdx="0"/>
                                            </p:graphicEl>
                                          </p:spTgt>
                                        </p:tgtEl>
                                        <p:attrNameLst>
                                          <p:attrName>style.visibility</p:attrName>
                                        </p:attrNameLst>
                                      </p:cBhvr>
                                      <p:to>
                                        <p:strVal val="visible"/>
                                      </p:to>
                                    </p:set>
                                    <p:animEffect filter="fade" transition="in">
                                      <p:cBhvr>
                                        <p:cTn id="17" dur="750"/>
                                        <p:tgtEl>
                                          <p:spTgt spid="330">
                                            <p:graphicEl>
                                              <a:chart bldStep="ptInSeries" categoryIdx="1" seriesIdx="0"/>
                                            </p:graphic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1" fill="hold">
                                  <p:stCondLst>
                                    <p:cond delay="0"/>
                                  </p:stCondLst>
                                  <p:childTnLst>
                                    <p:set>
                                      <p:cBhvr>
                                        <p:cTn id="21" fill="hold"/>
                                        <p:tgtEl>
                                          <p:spTgt spid="330">
                                            <p:graphicEl>
                                              <a:chart bldStep="ptInSeries" categoryIdx="0" seriesIdx="1"/>
                                            </p:graphicEl>
                                          </p:spTgt>
                                        </p:tgtEl>
                                        <p:attrNameLst>
                                          <p:attrName>style.visibility</p:attrName>
                                        </p:attrNameLst>
                                      </p:cBhvr>
                                      <p:to>
                                        <p:strVal val="visible"/>
                                      </p:to>
                                    </p:set>
                                    <p:animEffect filter="fade" transition="in">
                                      <p:cBhvr>
                                        <p:cTn id="22" dur="750"/>
                                        <p:tgtEl>
                                          <p:spTgt spid="330">
                                            <p:graphicEl>
                                              <a:chart bldStep="ptInSeries" categoryIdx="0" seriesIdx="1"/>
                                            </p:graphic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1" fill="hold">
                                  <p:stCondLst>
                                    <p:cond delay="0"/>
                                  </p:stCondLst>
                                  <p:childTnLst>
                                    <p:set>
                                      <p:cBhvr>
                                        <p:cTn id="26" fill="hold"/>
                                        <p:tgtEl>
                                          <p:spTgt spid="330">
                                            <p:graphicEl>
                                              <a:chart bldStep="ptInSeries" categoryIdx="1" seriesIdx="1"/>
                                            </p:graphicEl>
                                          </p:spTgt>
                                        </p:tgtEl>
                                        <p:attrNameLst>
                                          <p:attrName>style.visibility</p:attrName>
                                        </p:attrNameLst>
                                      </p:cBhvr>
                                      <p:to>
                                        <p:strVal val="visible"/>
                                      </p:to>
                                    </p:set>
                                    <p:animEffect filter="fade" transition="in">
                                      <p:cBhvr>
                                        <p:cTn id="27" dur="750"/>
                                        <p:tgtEl>
                                          <p:spTgt spid="330">
                                            <p:graphicEl>
                                              <a:chart bldStep="ptInSeries" categoryIdx="1" seriesIdx="1"/>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330" grpId="1">
        <p:bldSub>
          <a:bldChart bld="seriesEl"/>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39" name="Group 339"/>
          <p:cNvGrpSpPr/>
          <p:nvPr/>
        </p:nvGrpSpPr>
        <p:grpSpPr>
          <a:xfrm>
            <a:off x="1118036" y="2763188"/>
            <a:ext cx="5061785" cy="6070601"/>
            <a:chOff x="0" y="0"/>
            <a:chExt cx="5061783" cy="6070600"/>
          </a:xfrm>
        </p:grpSpPr>
        <p:pic>
          <p:nvPicPr>
            <p:cNvPr id="336" name="droppedImage.pdf"/>
            <p:cNvPicPr/>
            <p:nvPr/>
          </p:nvPicPr>
          <p:blipFill>
            <a:blip r:embed="rId3">
              <a:extLst/>
            </a:blip>
            <a:stretch>
              <a:fillRect/>
            </a:stretch>
          </p:blipFill>
          <p:spPr>
            <a:xfrm>
              <a:off x="0" y="0"/>
              <a:ext cx="5061784" cy="6070600"/>
            </a:xfrm>
            <a:prstGeom prst="rect">
              <a:avLst/>
            </a:prstGeom>
            <a:ln w="12700" cap="flat">
              <a:noFill/>
              <a:miter lim="400000"/>
            </a:ln>
            <a:effectLst/>
          </p:spPr>
        </p:pic>
        <p:sp>
          <p:nvSpPr>
            <p:cNvPr id="337" name="Shape 337"/>
            <p:cNvSpPr/>
            <p:nvPr/>
          </p:nvSpPr>
          <p:spPr>
            <a:xfrm>
              <a:off x="839815" y="754711"/>
              <a:ext cx="1740025" cy="7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4200">
                  <a:solidFill>
                    <a:srgbClr val="FFFFFF"/>
                  </a:solidFill>
                </a:rPr>
                <a:t>Groups</a:t>
              </a:r>
            </a:p>
          </p:txBody>
        </p:sp>
        <p:sp>
          <p:nvSpPr>
            <p:cNvPr id="338" name="Shape 338"/>
            <p:cNvSpPr/>
            <p:nvPr/>
          </p:nvSpPr>
          <p:spPr>
            <a:xfrm>
              <a:off x="2589562" y="3929711"/>
              <a:ext cx="18473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FFFFFF"/>
                  </a:solidFill>
                </a:rPr>
                <a:t>Members</a:t>
              </a:r>
            </a:p>
          </p:txBody>
        </p:sp>
      </p:grpSp>
      <p:sp>
        <p:nvSpPr>
          <p:cNvPr id="340" name="Shape 340"/>
          <p:cNvSpPr/>
          <p:nvPr>
            <p:ph type="title"/>
          </p:nvPr>
        </p:nvSpPr>
        <p:spPr>
          <a:prstGeom prst="rect">
            <a:avLst/>
          </a:prstGeom>
        </p:spPr>
        <p:txBody>
          <a:bodyPr/>
          <a:lstStyle/>
          <a:p>
            <a:pPr lvl="0">
              <a:defRPr sz="1800">
                <a:solidFill>
                  <a:srgbClr val="000000"/>
                </a:solidFill>
              </a:defRPr>
            </a:pPr>
            <a:r>
              <a:rPr sz="4600">
                <a:solidFill>
                  <a:srgbClr val="FFFFFF"/>
                </a:solidFill>
              </a:rPr>
              <a:t>Diminished Group Value, Participation</a:t>
            </a:r>
          </a:p>
        </p:txBody>
      </p:sp>
      <p:sp>
        <p:nvSpPr>
          <p:cNvPr id="341" name="Shape 341"/>
          <p:cNvSpPr/>
          <p:nvPr>
            <p:ph type="body" idx="1"/>
          </p:nvPr>
        </p:nvSpPr>
        <p:spPr>
          <a:xfrm>
            <a:off x="6515100" y="3505200"/>
            <a:ext cx="5067300" cy="4483100"/>
          </a:xfrm>
          <a:prstGeom prst="rect">
            <a:avLst/>
          </a:prstGeom>
        </p:spPr>
        <p:txBody>
          <a:bodyPr/>
          <a:lstStyle/>
          <a:p>
            <a:pPr lvl="0" marL="0" indent="0">
              <a:buSzTx/>
              <a:buNone/>
              <a:defRPr sz="1800">
                <a:solidFill>
                  <a:srgbClr val="000000"/>
                </a:solidFill>
              </a:defRPr>
            </a:pPr>
            <a:r>
              <a:rPr sz="3200">
                <a:solidFill>
                  <a:srgbClr val="FFFFFF"/>
                </a:solidFill>
                <a:latin typeface="Gill Sans SemiBold"/>
                <a:ea typeface="Gill Sans SemiBold"/>
                <a:cs typeface="Gill Sans SemiBold"/>
                <a:sym typeface="Gill Sans SemiBold"/>
              </a:rPr>
              <a:t>Stressors</a:t>
            </a:r>
            <a:r>
              <a:rPr sz="3200">
                <a:solidFill>
                  <a:srgbClr val="FFFFFF"/>
                </a:solidFill>
              </a:rPr>
              <a:t> exist for all volunteer associations, including churches:</a:t>
            </a:r>
            <a:endParaRPr sz="3200">
              <a:solidFill>
                <a:srgbClr val="FFFFFF"/>
              </a:solidFill>
            </a:endParaRPr>
          </a:p>
          <a:p>
            <a:pPr lvl="1" marL="0" indent="0">
              <a:buSzTx/>
              <a:buNone/>
              <a:defRPr sz="1800">
                <a:solidFill>
                  <a:srgbClr val="000000"/>
                </a:solidFill>
              </a:defRPr>
            </a:pPr>
            <a:r>
              <a:rPr sz="3200">
                <a:solidFill>
                  <a:srgbClr val="FFFFFF"/>
                </a:solidFill>
              </a:rPr>
              <a:t>More Groups</a:t>
            </a:r>
            <a:endParaRPr sz="3200">
              <a:solidFill>
                <a:srgbClr val="FFFFFF"/>
              </a:solidFill>
            </a:endParaRPr>
          </a:p>
          <a:p>
            <a:pPr lvl="1" marL="0" indent="0">
              <a:buSzTx/>
              <a:buNone/>
              <a:defRPr sz="1800">
                <a:solidFill>
                  <a:srgbClr val="000000"/>
                </a:solidFill>
              </a:defRPr>
            </a:pPr>
            <a:r>
              <a:rPr sz="3200">
                <a:solidFill>
                  <a:srgbClr val="FFFFFF"/>
                </a:solidFill>
              </a:rPr>
              <a:t>Fewer Members</a:t>
            </a:r>
          </a:p>
        </p:txBody>
      </p:sp>
      <p:pic>
        <p:nvPicPr>
          <p:cNvPr id="342" name=""/>
          <p:cNvPicPr/>
          <p:nvPr/>
        </p:nvPicPr>
        <p:blipFill>
          <a:blip r:embed="rId4">
            <a:extLst/>
          </a:blip>
          <a:stretch>
            <a:fillRect/>
          </a:stretch>
        </p:blipFill>
        <p:spPr>
          <a:xfrm>
            <a:off x="3922148" y="4486911"/>
            <a:ext cx="2798121" cy="759793"/>
          </a:xfrm>
          <a:prstGeom prst="rect">
            <a:avLst/>
          </a:prstGeom>
        </p:spPr>
      </p:pic>
      <p:pic>
        <p:nvPicPr>
          <p:cNvPr id="344" name=""/>
          <p:cNvPicPr/>
          <p:nvPr/>
        </p:nvPicPr>
        <p:blipFill>
          <a:blip r:embed="rId5">
            <a:extLst/>
          </a:blip>
          <a:stretch>
            <a:fillRect/>
          </a:stretch>
        </p:blipFill>
        <p:spPr>
          <a:xfrm>
            <a:off x="5119799" y="5945376"/>
            <a:ext cx="1565386" cy="710812"/>
          </a:xfrm>
          <a:prstGeom prst="rect">
            <a:avLst/>
          </a:prstGeom>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2"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wipe(down)" transition="in">
                                      <p:cBhvr>
                                        <p:cTn id="7" dur="1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341"/>
                                        </p:tgtEl>
                                        <p:attrNameLst>
                                          <p:attrName>style.visibility</p:attrName>
                                        </p:attrNameLst>
                                      </p:cBhvr>
                                      <p:to>
                                        <p:strVal val="visible"/>
                                      </p:to>
                                    </p:set>
                                    <p:animEffect filter="dissolve" transition="in">
                                      <p:cBhvr>
                                        <p:cTn id="12" dur="1000"/>
                                        <p:tgtEl>
                                          <p:spTgt spid="341"/>
                                        </p:tgtEl>
                                      </p:cBhvr>
                                    </p:animEffect>
                                  </p:childTnLst>
                                </p:cTn>
                              </p:par>
                            </p:childTnLst>
                          </p:cTn>
                        </p:par>
                        <p:par>
                          <p:cTn id="13" fill="hold">
                            <p:stCondLst>
                              <p:cond delay="1000"/>
                            </p:stCondLst>
                            <p:childTnLst>
                              <p:par>
                                <p:cTn id="14" nodeType="afterEffect" presetClass="entr" presetSubtype="2" presetID="22" grpId="3" fill="hold">
                                  <p:stCondLst>
                                    <p:cond delay="0"/>
                                  </p:stCondLst>
                                  <p:iterate type="el" backwards="0">
                                    <p:tmAbs val="0"/>
                                  </p:iterate>
                                  <p:childTnLst>
                                    <p:set>
                                      <p:cBhvr>
                                        <p:cTn id="15" fill="hold"/>
                                        <p:tgtEl>
                                          <p:spTgt spid="342"/>
                                        </p:tgtEl>
                                        <p:attrNameLst>
                                          <p:attrName>style.visibility</p:attrName>
                                        </p:attrNameLst>
                                      </p:cBhvr>
                                      <p:to>
                                        <p:strVal val="visible"/>
                                      </p:to>
                                    </p:set>
                                    <p:animEffect filter="wipe(right)" transition="in">
                                      <p:cBhvr>
                                        <p:cTn id="16" dur="1000"/>
                                        <p:tgtEl>
                                          <p:spTgt spid="342"/>
                                        </p:tgtEl>
                                      </p:cBhvr>
                                    </p:animEffect>
                                  </p:childTnLst>
                                </p:cTn>
                              </p:par>
                            </p:childTnLst>
                          </p:cTn>
                        </p:par>
                        <p:par>
                          <p:cTn id="17" fill="hold">
                            <p:stCondLst>
                              <p:cond delay="2000"/>
                            </p:stCondLst>
                            <p:childTnLst>
                              <p:par>
                                <p:cTn id="18" nodeType="afterEffect" presetClass="entr" presetSubtype="2" presetID="22" grpId="4" fill="hold">
                                  <p:stCondLst>
                                    <p:cond delay="0"/>
                                  </p:stCondLst>
                                  <p:iterate type="el" backwards="0">
                                    <p:tmAbs val="0"/>
                                  </p:iterate>
                                  <p:childTnLst>
                                    <p:set>
                                      <p:cBhvr>
                                        <p:cTn id="19" fill="hold"/>
                                        <p:tgtEl>
                                          <p:spTgt spid="344"/>
                                        </p:tgtEl>
                                        <p:attrNameLst>
                                          <p:attrName>style.visibility</p:attrName>
                                        </p:attrNameLst>
                                      </p:cBhvr>
                                      <p:to>
                                        <p:strVal val="visible"/>
                                      </p:to>
                                    </p:set>
                                    <p:animEffect filter="wipe(right)" transition="in">
                                      <p:cBhvr>
                                        <p:cTn id="20"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4" grpId="4"/>
      <p:bldP build="whole" bldLvl="1" animBg="1" rev="0" advAuto="0" spid="342" grpId="3"/>
      <p:bldP build="whole" bldLvl="1" animBg="1" rev="0" advAuto="0" spid="341" grpId="2"/>
      <p:bldP build="whole" bldLvl="1" animBg="1" rev="0" advAuto="0" spid="339"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9" name="IMG_0975.jpg"/>
          <p:cNvPicPr/>
          <p:nvPr/>
        </p:nvPicPr>
        <p:blipFill>
          <a:blip r:embed="rId3">
            <a:extLst/>
          </a:blip>
          <a:stretch>
            <a:fillRect/>
          </a:stretch>
        </p:blipFill>
        <p:spPr>
          <a:xfrm>
            <a:off x="0" y="-114300"/>
            <a:ext cx="13004800" cy="9753600"/>
          </a:xfrm>
          <a:prstGeom prst="rect">
            <a:avLst/>
          </a:prstGeom>
          <a:ln w="12700">
            <a:miter lim="400000"/>
          </a:ln>
        </p:spPr>
      </p:pic>
      <p:pic>
        <p:nvPicPr>
          <p:cNvPr id="350" name="IMG_0437.jpg"/>
          <p:cNvPicPr/>
          <p:nvPr/>
        </p:nvPicPr>
        <p:blipFill>
          <a:blip r:embed="rId4">
            <a:extLst/>
          </a:blip>
          <a:stretch>
            <a:fillRect/>
          </a:stretch>
        </p:blipFill>
        <p:spPr>
          <a:xfrm>
            <a:off x="0" y="0"/>
            <a:ext cx="13004800" cy="9753600"/>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0"/>
                                        </p:tgtEl>
                                        <p:attrNameLst>
                                          <p:attrName>style.visibility</p:attrName>
                                        </p:attrNameLst>
                                      </p:cBhvr>
                                      <p:to>
                                        <p:strVal val="visible"/>
                                      </p:to>
                                    </p:set>
                                    <p:animEffect filter="fade" transition="in">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0" presetID="10" grpId="2" fill="hold">
                                  <p:stCondLst>
                                    <p:cond delay="0"/>
                                  </p:stCondLst>
                                  <p:iterate type="el" backwards="0">
                                    <p:tmAbs val="0"/>
                                  </p:iterate>
                                  <p:childTnLst>
                                    <p:animEffect filter="fade" transition="out">
                                      <p:cBhvr>
                                        <p:cTn id="11" dur="1000" fill="hold"/>
                                        <p:tgtEl>
                                          <p:spTgt spid="350"/>
                                        </p:tgtEl>
                                      </p:cBhvr>
                                    </p:animEffect>
                                    <p:set>
                                      <p:cBhvr>
                                        <p:cTn id="12" fill="hold">
                                          <p:stCondLst>
                                            <p:cond delay="999"/>
                                          </p:stCondLst>
                                        </p:cTn>
                                        <p:tgtEl>
                                          <p:spTgt spid="350"/>
                                        </p:tgtEl>
                                        <p:attrNameLst>
                                          <p:attrName>style.visibility</p:attrName>
                                        </p:attrNameLst>
                                      </p:cBhvr>
                                      <p:to>
                                        <p:strVal val="hidden"/>
                                      </p:to>
                                    </p:set>
                                  </p:childTnLst>
                                </p:cTn>
                              </p:par>
                            </p:childTnLst>
                          </p:cTn>
                        </p:par>
                        <p:par>
                          <p:cTn id="13" fill="hold">
                            <p:stCondLst>
                              <p:cond delay="1000"/>
                            </p:stCondLst>
                            <p:childTnLst>
                              <p:par>
                                <p:cTn id="14" nodeType="afterEffect" presetClass="entr" presetSubtype="0" presetID="10" grpId="3" fill="hold">
                                  <p:stCondLst>
                                    <p:cond delay="0"/>
                                  </p:stCondLst>
                                  <p:iterate type="el" backwards="0">
                                    <p:tmAbs val="0"/>
                                  </p:iterate>
                                  <p:childTnLst>
                                    <p:set>
                                      <p:cBhvr>
                                        <p:cTn id="15" fill="hold"/>
                                        <p:tgtEl>
                                          <p:spTgt spid="349"/>
                                        </p:tgtEl>
                                        <p:attrNameLst>
                                          <p:attrName>style.visibility</p:attrName>
                                        </p:attrNameLst>
                                      </p:cBhvr>
                                      <p:to>
                                        <p:strVal val="visible"/>
                                      </p:to>
                                    </p:set>
                                    <p:animEffect filter="fade" transition="in">
                                      <p:cBhvr>
                                        <p:cTn id="16"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1"/>
      <p:bldP build="whole" bldLvl="1" animBg="1" rev="0" advAuto="0" spid="350" grpId="2"/>
      <p:bldP build="whole" bldLvl="1" animBg="1" rev="0" advAuto="0" spid="349"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4" name="Group 84"/>
          <p:cNvGrpSpPr/>
          <p:nvPr/>
        </p:nvGrpSpPr>
        <p:grpSpPr>
          <a:xfrm>
            <a:off x="4508555" y="2496233"/>
            <a:ext cx="4000051" cy="4039378"/>
            <a:chOff x="0" y="0"/>
            <a:chExt cx="4000050" cy="4039377"/>
          </a:xfrm>
        </p:grpSpPr>
        <p:pic>
          <p:nvPicPr>
            <p:cNvPr id="82" name="ReciprocalRevo Icon.jpg"/>
            <p:cNvPicPr/>
            <p:nvPr/>
          </p:nvPicPr>
          <p:blipFill>
            <a:blip r:embed="rId2">
              <a:extLst/>
            </a:blip>
            <a:stretch>
              <a:fillRect/>
            </a:stretch>
          </p:blipFill>
          <p:spPr>
            <a:xfrm>
              <a:off x="0" y="0"/>
              <a:ext cx="4000050" cy="4039378"/>
            </a:xfrm>
            <a:prstGeom prst="rect">
              <a:avLst/>
            </a:prstGeom>
            <a:ln>
              <a:noFill/>
            </a:ln>
            <a:effectLst/>
          </p:spPr>
        </p:pic>
        <p:sp>
          <p:nvSpPr>
            <p:cNvPr id="83" name="Shape 83"/>
            <p:cNvSpPr/>
            <p:nvPr/>
          </p:nvSpPr>
          <p:spPr>
            <a:xfrm>
              <a:off x="0" y="0"/>
              <a:ext cx="4000050" cy="4039378"/>
            </a:xfrm>
            <a:custGeom>
              <a:avLst/>
              <a:gdLst/>
              <a:ahLst/>
              <a:cxnLst>
                <a:cxn ang="0">
                  <a:pos x="wd2" y="hd2"/>
                </a:cxn>
                <a:cxn ang="5400000">
                  <a:pos x="wd2" y="hd2"/>
                </a:cxn>
                <a:cxn ang="10800000">
                  <a:pos x="wd2" y="hd2"/>
                </a:cxn>
                <a:cxn ang="16200000">
                  <a:pos x="wd2" y="hd2"/>
                </a:cxn>
              </a:cxnLst>
              <a:rect l="0" t="0" r="r" b="b"/>
              <a:pathLst>
                <a:path w="21554" h="21558" fill="norm" stroke="1" extrusionOk="0">
                  <a:moveTo>
                    <a:pt x="11141" y="3"/>
                  </a:moveTo>
                  <a:cubicBezTo>
                    <a:pt x="10939" y="9"/>
                    <a:pt x="10675" y="27"/>
                    <a:pt x="10399" y="56"/>
                  </a:cubicBezTo>
                  <a:cubicBezTo>
                    <a:pt x="9846" y="112"/>
                    <a:pt x="9226" y="174"/>
                    <a:pt x="9022" y="193"/>
                  </a:cubicBezTo>
                  <a:cubicBezTo>
                    <a:pt x="8398" y="251"/>
                    <a:pt x="8375" y="255"/>
                    <a:pt x="8231" y="373"/>
                  </a:cubicBezTo>
                  <a:cubicBezTo>
                    <a:pt x="8115" y="468"/>
                    <a:pt x="7706" y="583"/>
                    <a:pt x="7255" y="646"/>
                  </a:cubicBezTo>
                  <a:cubicBezTo>
                    <a:pt x="7163" y="660"/>
                    <a:pt x="6820" y="810"/>
                    <a:pt x="6556" y="956"/>
                  </a:cubicBezTo>
                  <a:cubicBezTo>
                    <a:pt x="6172" y="1167"/>
                    <a:pt x="5786" y="1341"/>
                    <a:pt x="5699" y="1341"/>
                  </a:cubicBezTo>
                  <a:cubicBezTo>
                    <a:pt x="5596" y="1341"/>
                    <a:pt x="4128" y="2486"/>
                    <a:pt x="3592" y="2985"/>
                  </a:cubicBezTo>
                  <a:cubicBezTo>
                    <a:pt x="3420" y="3145"/>
                    <a:pt x="3223" y="3275"/>
                    <a:pt x="3152" y="3275"/>
                  </a:cubicBezTo>
                  <a:cubicBezTo>
                    <a:pt x="3080" y="3275"/>
                    <a:pt x="3020" y="3347"/>
                    <a:pt x="3019" y="3436"/>
                  </a:cubicBezTo>
                  <a:cubicBezTo>
                    <a:pt x="3018" y="3525"/>
                    <a:pt x="2920" y="3691"/>
                    <a:pt x="2799" y="3805"/>
                  </a:cubicBezTo>
                  <a:cubicBezTo>
                    <a:pt x="2607" y="3984"/>
                    <a:pt x="2563" y="3993"/>
                    <a:pt x="2463" y="3875"/>
                  </a:cubicBezTo>
                  <a:cubicBezTo>
                    <a:pt x="2301" y="3681"/>
                    <a:pt x="2166" y="3800"/>
                    <a:pt x="2303" y="4016"/>
                  </a:cubicBezTo>
                  <a:cubicBezTo>
                    <a:pt x="2451" y="4252"/>
                    <a:pt x="2284" y="4532"/>
                    <a:pt x="2018" y="4493"/>
                  </a:cubicBezTo>
                  <a:cubicBezTo>
                    <a:pt x="1803" y="4462"/>
                    <a:pt x="1691" y="4694"/>
                    <a:pt x="1730" y="5097"/>
                  </a:cubicBezTo>
                  <a:cubicBezTo>
                    <a:pt x="1765" y="5463"/>
                    <a:pt x="1488" y="5916"/>
                    <a:pt x="1067" y="6179"/>
                  </a:cubicBezTo>
                  <a:cubicBezTo>
                    <a:pt x="831" y="6327"/>
                    <a:pt x="680" y="6499"/>
                    <a:pt x="645" y="6662"/>
                  </a:cubicBezTo>
                  <a:cubicBezTo>
                    <a:pt x="616" y="6801"/>
                    <a:pt x="555" y="6982"/>
                    <a:pt x="511" y="7064"/>
                  </a:cubicBezTo>
                  <a:cubicBezTo>
                    <a:pt x="450" y="7176"/>
                    <a:pt x="470" y="7213"/>
                    <a:pt x="583" y="7204"/>
                  </a:cubicBezTo>
                  <a:cubicBezTo>
                    <a:pt x="798" y="7188"/>
                    <a:pt x="833" y="7480"/>
                    <a:pt x="650" y="7757"/>
                  </a:cubicBezTo>
                  <a:cubicBezTo>
                    <a:pt x="502" y="7981"/>
                    <a:pt x="487" y="7985"/>
                    <a:pt x="316" y="7831"/>
                  </a:cubicBezTo>
                  <a:cubicBezTo>
                    <a:pt x="218" y="7743"/>
                    <a:pt x="139" y="7716"/>
                    <a:pt x="139" y="7772"/>
                  </a:cubicBezTo>
                  <a:cubicBezTo>
                    <a:pt x="139" y="7827"/>
                    <a:pt x="181" y="7898"/>
                    <a:pt x="235" y="7931"/>
                  </a:cubicBezTo>
                  <a:cubicBezTo>
                    <a:pt x="302" y="7972"/>
                    <a:pt x="302" y="8028"/>
                    <a:pt x="233" y="8111"/>
                  </a:cubicBezTo>
                  <a:cubicBezTo>
                    <a:pt x="166" y="8191"/>
                    <a:pt x="159" y="8354"/>
                    <a:pt x="216" y="8602"/>
                  </a:cubicBezTo>
                  <a:cubicBezTo>
                    <a:pt x="281" y="8891"/>
                    <a:pt x="270" y="9003"/>
                    <a:pt x="162" y="9111"/>
                  </a:cubicBezTo>
                  <a:cubicBezTo>
                    <a:pt x="78" y="9194"/>
                    <a:pt x="54" y="9295"/>
                    <a:pt x="100" y="9369"/>
                  </a:cubicBezTo>
                  <a:cubicBezTo>
                    <a:pt x="210" y="9546"/>
                    <a:pt x="221" y="9838"/>
                    <a:pt x="124" y="10024"/>
                  </a:cubicBezTo>
                  <a:cubicBezTo>
                    <a:pt x="77" y="10112"/>
                    <a:pt x="25" y="10652"/>
                    <a:pt x="8" y="11222"/>
                  </a:cubicBezTo>
                  <a:cubicBezTo>
                    <a:pt x="-16" y="12032"/>
                    <a:pt x="10" y="12320"/>
                    <a:pt x="124" y="12536"/>
                  </a:cubicBezTo>
                  <a:cubicBezTo>
                    <a:pt x="204" y="12688"/>
                    <a:pt x="276" y="12917"/>
                    <a:pt x="284" y="13044"/>
                  </a:cubicBezTo>
                  <a:cubicBezTo>
                    <a:pt x="330" y="13743"/>
                    <a:pt x="420" y="14234"/>
                    <a:pt x="560" y="14563"/>
                  </a:cubicBezTo>
                  <a:cubicBezTo>
                    <a:pt x="646" y="14765"/>
                    <a:pt x="716" y="14953"/>
                    <a:pt x="714" y="14978"/>
                  </a:cubicBezTo>
                  <a:cubicBezTo>
                    <a:pt x="711" y="15003"/>
                    <a:pt x="769" y="15091"/>
                    <a:pt x="842" y="15171"/>
                  </a:cubicBezTo>
                  <a:cubicBezTo>
                    <a:pt x="915" y="15251"/>
                    <a:pt x="947" y="15344"/>
                    <a:pt x="913" y="15378"/>
                  </a:cubicBezTo>
                  <a:cubicBezTo>
                    <a:pt x="878" y="15413"/>
                    <a:pt x="926" y="15497"/>
                    <a:pt x="1020" y="15565"/>
                  </a:cubicBezTo>
                  <a:cubicBezTo>
                    <a:pt x="1113" y="15632"/>
                    <a:pt x="1163" y="15729"/>
                    <a:pt x="1131" y="15781"/>
                  </a:cubicBezTo>
                  <a:cubicBezTo>
                    <a:pt x="1099" y="15832"/>
                    <a:pt x="1156" y="15948"/>
                    <a:pt x="1257" y="16039"/>
                  </a:cubicBezTo>
                  <a:cubicBezTo>
                    <a:pt x="1358" y="16130"/>
                    <a:pt x="1441" y="16259"/>
                    <a:pt x="1441" y="16325"/>
                  </a:cubicBezTo>
                  <a:cubicBezTo>
                    <a:pt x="1441" y="16391"/>
                    <a:pt x="1547" y="16560"/>
                    <a:pt x="1678" y="16702"/>
                  </a:cubicBezTo>
                  <a:cubicBezTo>
                    <a:pt x="1810" y="16844"/>
                    <a:pt x="1977" y="17024"/>
                    <a:pt x="2050" y="17105"/>
                  </a:cubicBezTo>
                  <a:cubicBezTo>
                    <a:pt x="2124" y="17185"/>
                    <a:pt x="2185" y="17305"/>
                    <a:pt x="2185" y="17369"/>
                  </a:cubicBezTo>
                  <a:cubicBezTo>
                    <a:pt x="2185" y="17434"/>
                    <a:pt x="2245" y="17463"/>
                    <a:pt x="2320" y="17435"/>
                  </a:cubicBezTo>
                  <a:cubicBezTo>
                    <a:pt x="2412" y="17400"/>
                    <a:pt x="2522" y="17518"/>
                    <a:pt x="2668" y="17810"/>
                  </a:cubicBezTo>
                  <a:cubicBezTo>
                    <a:pt x="2931" y="18335"/>
                    <a:pt x="3667" y="19082"/>
                    <a:pt x="4099" y="19261"/>
                  </a:cubicBezTo>
                  <a:cubicBezTo>
                    <a:pt x="4276" y="19334"/>
                    <a:pt x="4445" y="19458"/>
                    <a:pt x="4475" y="19536"/>
                  </a:cubicBezTo>
                  <a:cubicBezTo>
                    <a:pt x="4506" y="19614"/>
                    <a:pt x="4591" y="19678"/>
                    <a:pt x="4664" y="19678"/>
                  </a:cubicBezTo>
                  <a:cubicBezTo>
                    <a:pt x="4736" y="19678"/>
                    <a:pt x="4820" y="19740"/>
                    <a:pt x="4850" y="19816"/>
                  </a:cubicBezTo>
                  <a:cubicBezTo>
                    <a:pt x="4880" y="19894"/>
                    <a:pt x="5018" y="19953"/>
                    <a:pt x="5166" y="19953"/>
                  </a:cubicBezTo>
                  <a:cubicBezTo>
                    <a:pt x="5311" y="19953"/>
                    <a:pt x="5455" y="19997"/>
                    <a:pt x="5487" y="20049"/>
                  </a:cubicBezTo>
                  <a:cubicBezTo>
                    <a:pt x="5575" y="20190"/>
                    <a:pt x="6175" y="20415"/>
                    <a:pt x="6460" y="20415"/>
                  </a:cubicBezTo>
                  <a:cubicBezTo>
                    <a:pt x="6771" y="20415"/>
                    <a:pt x="7164" y="20789"/>
                    <a:pt x="7012" y="20940"/>
                  </a:cubicBezTo>
                  <a:cubicBezTo>
                    <a:pt x="6937" y="21014"/>
                    <a:pt x="6970" y="21074"/>
                    <a:pt x="7129" y="21159"/>
                  </a:cubicBezTo>
                  <a:cubicBezTo>
                    <a:pt x="7331" y="21265"/>
                    <a:pt x="7337" y="21261"/>
                    <a:pt x="7217" y="21116"/>
                  </a:cubicBezTo>
                  <a:cubicBezTo>
                    <a:pt x="7122" y="21002"/>
                    <a:pt x="7113" y="20933"/>
                    <a:pt x="7187" y="20860"/>
                  </a:cubicBezTo>
                  <a:cubicBezTo>
                    <a:pt x="7261" y="20787"/>
                    <a:pt x="7408" y="20813"/>
                    <a:pt x="7719" y="20957"/>
                  </a:cubicBezTo>
                  <a:cubicBezTo>
                    <a:pt x="7955" y="21067"/>
                    <a:pt x="8182" y="21136"/>
                    <a:pt x="8224" y="21110"/>
                  </a:cubicBezTo>
                  <a:cubicBezTo>
                    <a:pt x="8323" y="21049"/>
                    <a:pt x="8624" y="21379"/>
                    <a:pt x="8543" y="21459"/>
                  </a:cubicBezTo>
                  <a:cubicBezTo>
                    <a:pt x="8509" y="21493"/>
                    <a:pt x="8523" y="21521"/>
                    <a:pt x="8577" y="21521"/>
                  </a:cubicBezTo>
                  <a:cubicBezTo>
                    <a:pt x="8631" y="21521"/>
                    <a:pt x="8699" y="21430"/>
                    <a:pt x="8729" y="21318"/>
                  </a:cubicBezTo>
                  <a:lnTo>
                    <a:pt x="8782" y="21114"/>
                  </a:lnTo>
                  <a:lnTo>
                    <a:pt x="9026" y="21341"/>
                  </a:lnTo>
                  <a:cubicBezTo>
                    <a:pt x="9182" y="21485"/>
                    <a:pt x="9260" y="21516"/>
                    <a:pt x="9240" y="21428"/>
                  </a:cubicBezTo>
                  <a:cubicBezTo>
                    <a:pt x="9223" y="21352"/>
                    <a:pt x="9270" y="21286"/>
                    <a:pt x="9347" y="21281"/>
                  </a:cubicBezTo>
                  <a:cubicBezTo>
                    <a:pt x="9424" y="21277"/>
                    <a:pt x="9558" y="21243"/>
                    <a:pt x="9644" y="21205"/>
                  </a:cubicBezTo>
                  <a:cubicBezTo>
                    <a:pt x="9910" y="21091"/>
                    <a:pt x="10140" y="21186"/>
                    <a:pt x="10132" y="21409"/>
                  </a:cubicBezTo>
                  <a:cubicBezTo>
                    <a:pt x="10125" y="21585"/>
                    <a:pt x="10144" y="21596"/>
                    <a:pt x="10271" y="21491"/>
                  </a:cubicBezTo>
                  <a:cubicBezTo>
                    <a:pt x="10428" y="21361"/>
                    <a:pt x="11275" y="21343"/>
                    <a:pt x="11475" y="21466"/>
                  </a:cubicBezTo>
                  <a:cubicBezTo>
                    <a:pt x="11543" y="21508"/>
                    <a:pt x="11663" y="21476"/>
                    <a:pt x="11761" y="21387"/>
                  </a:cubicBezTo>
                  <a:cubicBezTo>
                    <a:pt x="11880" y="21281"/>
                    <a:pt x="12009" y="21254"/>
                    <a:pt x="12189" y="21298"/>
                  </a:cubicBezTo>
                  <a:cubicBezTo>
                    <a:pt x="12371" y="21344"/>
                    <a:pt x="12426" y="21333"/>
                    <a:pt x="12379" y="21258"/>
                  </a:cubicBezTo>
                  <a:cubicBezTo>
                    <a:pt x="12272" y="21086"/>
                    <a:pt x="12414" y="20941"/>
                    <a:pt x="12567" y="21068"/>
                  </a:cubicBezTo>
                  <a:cubicBezTo>
                    <a:pt x="12672" y="21154"/>
                    <a:pt x="12738" y="21144"/>
                    <a:pt x="12875" y="21021"/>
                  </a:cubicBezTo>
                  <a:cubicBezTo>
                    <a:pt x="12972" y="20935"/>
                    <a:pt x="13242" y="20852"/>
                    <a:pt x="13474" y="20837"/>
                  </a:cubicBezTo>
                  <a:cubicBezTo>
                    <a:pt x="13707" y="20821"/>
                    <a:pt x="14044" y="20722"/>
                    <a:pt x="14225" y="20616"/>
                  </a:cubicBezTo>
                  <a:cubicBezTo>
                    <a:pt x="14405" y="20511"/>
                    <a:pt x="14577" y="20462"/>
                    <a:pt x="14605" y="20508"/>
                  </a:cubicBezTo>
                  <a:cubicBezTo>
                    <a:pt x="14701" y="20661"/>
                    <a:pt x="15095" y="20400"/>
                    <a:pt x="15146" y="20150"/>
                  </a:cubicBezTo>
                  <a:cubicBezTo>
                    <a:pt x="15231" y="19744"/>
                    <a:pt x="15427" y="19546"/>
                    <a:pt x="15636" y="19657"/>
                  </a:cubicBezTo>
                  <a:cubicBezTo>
                    <a:pt x="15735" y="19709"/>
                    <a:pt x="15929" y="19732"/>
                    <a:pt x="16068" y="19706"/>
                  </a:cubicBezTo>
                  <a:cubicBezTo>
                    <a:pt x="16305" y="19661"/>
                    <a:pt x="16312" y="19644"/>
                    <a:pt x="16184" y="19462"/>
                  </a:cubicBezTo>
                  <a:cubicBezTo>
                    <a:pt x="15976" y="19169"/>
                    <a:pt x="16016" y="18948"/>
                    <a:pt x="16293" y="18844"/>
                  </a:cubicBezTo>
                  <a:cubicBezTo>
                    <a:pt x="16496" y="18767"/>
                    <a:pt x="16569" y="18783"/>
                    <a:pt x="16714" y="18937"/>
                  </a:cubicBezTo>
                  <a:cubicBezTo>
                    <a:pt x="16929" y="19165"/>
                    <a:pt x="16965" y="19165"/>
                    <a:pt x="17244" y="18935"/>
                  </a:cubicBezTo>
                  <a:cubicBezTo>
                    <a:pt x="17451" y="18764"/>
                    <a:pt x="17457" y="18741"/>
                    <a:pt x="17315" y="18585"/>
                  </a:cubicBezTo>
                  <a:cubicBezTo>
                    <a:pt x="17098" y="18348"/>
                    <a:pt x="17126" y="18156"/>
                    <a:pt x="17405" y="17975"/>
                  </a:cubicBezTo>
                  <a:cubicBezTo>
                    <a:pt x="17639" y="17823"/>
                    <a:pt x="17655" y="17826"/>
                    <a:pt x="17899" y="18058"/>
                  </a:cubicBezTo>
                  <a:cubicBezTo>
                    <a:pt x="18037" y="18189"/>
                    <a:pt x="18181" y="18295"/>
                    <a:pt x="18219" y="18295"/>
                  </a:cubicBezTo>
                  <a:cubicBezTo>
                    <a:pt x="18258" y="18295"/>
                    <a:pt x="18174" y="18197"/>
                    <a:pt x="18033" y="18077"/>
                  </a:cubicBezTo>
                  <a:cubicBezTo>
                    <a:pt x="17791" y="17870"/>
                    <a:pt x="17784" y="17848"/>
                    <a:pt x="17922" y="17640"/>
                  </a:cubicBezTo>
                  <a:cubicBezTo>
                    <a:pt x="18002" y="17520"/>
                    <a:pt x="18283" y="17192"/>
                    <a:pt x="18547" y="16914"/>
                  </a:cubicBezTo>
                  <a:cubicBezTo>
                    <a:pt x="18811" y="16636"/>
                    <a:pt x="19018" y="16347"/>
                    <a:pt x="19006" y="16270"/>
                  </a:cubicBezTo>
                  <a:cubicBezTo>
                    <a:pt x="18995" y="16193"/>
                    <a:pt x="19121" y="15991"/>
                    <a:pt x="19284" y="15821"/>
                  </a:cubicBezTo>
                  <a:cubicBezTo>
                    <a:pt x="19448" y="15651"/>
                    <a:pt x="19582" y="15460"/>
                    <a:pt x="19582" y="15395"/>
                  </a:cubicBezTo>
                  <a:cubicBezTo>
                    <a:pt x="19582" y="15331"/>
                    <a:pt x="19641" y="15229"/>
                    <a:pt x="19712" y="15171"/>
                  </a:cubicBezTo>
                  <a:cubicBezTo>
                    <a:pt x="19784" y="15112"/>
                    <a:pt x="19869" y="14910"/>
                    <a:pt x="19905" y="14722"/>
                  </a:cubicBezTo>
                  <a:cubicBezTo>
                    <a:pt x="19940" y="14533"/>
                    <a:pt x="20032" y="14309"/>
                    <a:pt x="20110" y="14224"/>
                  </a:cubicBezTo>
                  <a:cubicBezTo>
                    <a:pt x="20187" y="14138"/>
                    <a:pt x="20225" y="14026"/>
                    <a:pt x="20193" y="13976"/>
                  </a:cubicBezTo>
                  <a:cubicBezTo>
                    <a:pt x="20162" y="13926"/>
                    <a:pt x="20228" y="13821"/>
                    <a:pt x="20341" y="13743"/>
                  </a:cubicBezTo>
                  <a:cubicBezTo>
                    <a:pt x="20454" y="13665"/>
                    <a:pt x="20521" y="13576"/>
                    <a:pt x="20491" y="13546"/>
                  </a:cubicBezTo>
                  <a:cubicBezTo>
                    <a:pt x="20460" y="13516"/>
                    <a:pt x="20471" y="13369"/>
                    <a:pt x="20514" y="13222"/>
                  </a:cubicBezTo>
                  <a:cubicBezTo>
                    <a:pt x="20559" y="13067"/>
                    <a:pt x="20555" y="12932"/>
                    <a:pt x="20506" y="12902"/>
                  </a:cubicBezTo>
                  <a:cubicBezTo>
                    <a:pt x="20459" y="12873"/>
                    <a:pt x="20487" y="12750"/>
                    <a:pt x="20568" y="12629"/>
                  </a:cubicBezTo>
                  <a:cubicBezTo>
                    <a:pt x="20692" y="12441"/>
                    <a:pt x="20748" y="12421"/>
                    <a:pt x="20950" y="12498"/>
                  </a:cubicBezTo>
                  <a:cubicBezTo>
                    <a:pt x="21325" y="12639"/>
                    <a:pt x="21489" y="12421"/>
                    <a:pt x="21526" y="11733"/>
                  </a:cubicBezTo>
                  <a:cubicBezTo>
                    <a:pt x="21584" y="10642"/>
                    <a:pt x="21548" y="9757"/>
                    <a:pt x="21438" y="9541"/>
                  </a:cubicBezTo>
                  <a:cubicBezTo>
                    <a:pt x="21399" y="9465"/>
                    <a:pt x="21345" y="9197"/>
                    <a:pt x="21316" y="8943"/>
                  </a:cubicBezTo>
                  <a:cubicBezTo>
                    <a:pt x="21263" y="8483"/>
                    <a:pt x="21108" y="7817"/>
                    <a:pt x="20974" y="7469"/>
                  </a:cubicBezTo>
                  <a:cubicBezTo>
                    <a:pt x="20935" y="7368"/>
                    <a:pt x="20850" y="7145"/>
                    <a:pt x="20786" y="6976"/>
                  </a:cubicBezTo>
                  <a:cubicBezTo>
                    <a:pt x="20721" y="6806"/>
                    <a:pt x="20574" y="6531"/>
                    <a:pt x="20461" y="6365"/>
                  </a:cubicBezTo>
                  <a:cubicBezTo>
                    <a:pt x="20347" y="6200"/>
                    <a:pt x="20206" y="5915"/>
                    <a:pt x="20144" y="5730"/>
                  </a:cubicBezTo>
                  <a:cubicBezTo>
                    <a:pt x="20083" y="5545"/>
                    <a:pt x="19954" y="5352"/>
                    <a:pt x="19860" y="5302"/>
                  </a:cubicBezTo>
                  <a:cubicBezTo>
                    <a:pt x="19765" y="5252"/>
                    <a:pt x="19660" y="5126"/>
                    <a:pt x="19627" y="5020"/>
                  </a:cubicBezTo>
                  <a:cubicBezTo>
                    <a:pt x="19592" y="4913"/>
                    <a:pt x="19511" y="4848"/>
                    <a:pt x="19443" y="4874"/>
                  </a:cubicBezTo>
                  <a:cubicBezTo>
                    <a:pt x="19307" y="4926"/>
                    <a:pt x="18989" y="4631"/>
                    <a:pt x="19081" y="4540"/>
                  </a:cubicBezTo>
                  <a:cubicBezTo>
                    <a:pt x="19113" y="4508"/>
                    <a:pt x="19112" y="4412"/>
                    <a:pt x="19079" y="4326"/>
                  </a:cubicBezTo>
                  <a:cubicBezTo>
                    <a:pt x="19023" y="4181"/>
                    <a:pt x="19009" y="4180"/>
                    <a:pt x="18895" y="4334"/>
                  </a:cubicBezTo>
                  <a:cubicBezTo>
                    <a:pt x="18726" y="4564"/>
                    <a:pt x="18566" y="4436"/>
                    <a:pt x="18617" y="4112"/>
                  </a:cubicBezTo>
                  <a:cubicBezTo>
                    <a:pt x="18641" y="3964"/>
                    <a:pt x="18624" y="3823"/>
                    <a:pt x="18581" y="3796"/>
                  </a:cubicBezTo>
                  <a:cubicBezTo>
                    <a:pt x="18451" y="3717"/>
                    <a:pt x="18065" y="3954"/>
                    <a:pt x="18040" y="4129"/>
                  </a:cubicBezTo>
                  <a:cubicBezTo>
                    <a:pt x="18027" y="4218"/>
                    <a:pt x="18057" y="4265"/>
                    <a:pt x="18106" y="4235"/>
                  </a:cubicBezTo>
                  <a:cubicBezTo>
                    <a:pt x="18234" y="4156"/>
                    <a:pt x="18462" y="4371"/>
                    <a:pt x="18406" y="4516"/>
                  </a:cubicBezTo>
                  <a:cubicBezTo>
                    <a:pt x="18380" y="4584"/>
                    <a:pt x="18404" y="4667"/>
                    <a:pt x="18459" y="4701"/>
                  </a:cubicBezTo>
                  <a:cubicBezTo>
                    <a:pt x="18514" y="4734"/>
                    <a:pt x="18557" y="4824"/>
                    <a:pt x="18557" y="4902"/>
                  </a:cubicBezTo>
                  <a:cubicBezTo>
                    <a:pt x="18557" y="4980"/>
                    <a:pt x="18640" y="5158"/>
                    <a:pt x="18741" y="5298"/>
                  </a:cubicBezTo>
                  <a:cubicBezTo>
                    <a:pt x="18842" y="5438"/>
                    <a:pt x="18898" y="5581"/>
                    <a:pt x="18865" y="5614"/>
                  </a:cubicBezTo>
                  <a:cubicBezTo>
                    <a:pt x="18711" y="5766"/>
                    <a:pt x="18460" y="5634"/>
                    <a:pt x="18149" y="5239"/>
                  </a:cubicBezTo>
                  <a:cubicBezTo>
                    <a:pt x="17671" y="4631"/>
                    <a:pt x="16640" y="3584"/>
                    <a:pt x="16445" y="3510"/>
                  </a:cubicBezTo>
                  <a:cubicBezTo>
                    <a:pt x="16298" y="3455"/>
                    <a:pt x="16304" y="3430"/>
                    <a:pt x="16511" y="3275"/>
                  </a:cubicBezTo>
                  <a:cubicBezTo>
                    <a:pt x="16719" y="3120"/>
                    <a:pt x="16759" y="3116"/>
                    <a:pt x="16900" y="3243"/>
                  </a:cubicBezTo>
                  <a:cubicBezTo>
                    <a:pt x="17043" y="3372"/>
                    <a:pt x="17052" y="3368"/>
                    <a:pt x="17005" y="3188"/>
                  </a:cubicBezTo>
                  <a:cubicBezTo>
                    <a:pt x="16976" y="3080"/>
                    <a:pt x="16931" y="3013"/>
                    <a:pt x="16904" y="3040"/>
                  </a:cubicBezTo>
                  <a:cubicBezTo>
                    <a:pt x="16814" y="3129"/>
                    <a:pt x="16615" y="2896"/>
                    <a:pt x="16667" y="2763"/>
                  </a:cubicBezTo>
                  <a:cubicBezTo>
                    <a:pt x="16697" y="2685"/>
                    <a:pt x="16660" y="2631"/>
                    <a:pt x="16579" y="2631"/>
                  </a:cubicBezTo>
                  <a:cubicBezTo>
                    <a:pt x="16504" y="2631"/>
                    <a:pt x="16338" y="2550"/>
                    <a:pt x="16211" y="2451"/>
                  </a:cubicBezTo>
                  <a:cubicBezTo>
                    <a:pt x="16045" y="2322"/>
                    <a:pt x="15953" y="2299"/>
                    <a:pt x="15880" y="2371"/>
                  </a:cubicBezTo>
                  <a:cubicBezTo>
                    <a:pt x="15758" y="2491"/>
                    <a:pt x="15476" y="2403"/>
                    <a:pt x="15510" y="2254"/>
                  </a:cubicBezTo>
                  <a:cubicBezTo>
                    <a:pt x="15533" y="2155"/>
                    <a:pt x="15340" y="2011"/>
                    <a:pt x="14714" y="1661"/>
                  </a:cubicBezTo>
                  <a:cubicBezTo>
                    <a:pt x="14497" y="1540"/>
                    <a:pt x="14472" y="1490"/>
                    <a:pt x="14567" y="1377"/>
                  </a:cubicBezTo>
                  <a:cubicBezTo>
                    <a:pt x="14630" y="1302"/>
                    <a:pt x="14731" y="1260"/>
                    <a:pt x="14794" y="1284"/>
                  </a:cubicBezTo>
                  <a:cubicBezTo>
                    <a:pt x="14856" y="1308"/>
                    <a:pt x="14957" y="1278"/>
                    <a:pt x="15018" y="1218"/>
                  </a:cubicBezTo>
                  <a:cubicBezTo>
                    <a:pt x="15103" y="1136"/>
                    <a:pt x="15157" y="1148"/>
                    <a:pt x="15249" y="1271"/>
                  </a:cubicBezTo>
                  <a:cubicBezTo>
                    <a:pt x="15315" y="1360"/>
                    <a:pt x="15435" y="1432"/>
                    <a:pt x="15514" y="1432"/>
                  </a:cubicBezTo>
                  <a:cubicBezTo>
                    <a:pt x="15594" y="1432"/>
                    <a:pt x="15783" y="1502"/>
                    <a:pt x="15936" y="1589"/>
                  </a:cubicBezTo>
                  <a:cubicBezTo>
                    <a:pt x="16167" y="1721"/>
                    <a:pt x="16237" y="1727"/>
                    <a:pt x="16361" y="1625"/>
                  </a:cubicBezTo>
                  <a:cubicBezTo>
                    <a:pt x="16549" y="1470"/>
                    <a:pt x="16462" y="1322"/>
                    <a:pt x="16201" y="1354"/>
                  </a:cubicBezTo>
                  <a:cubicBezTo>
                    <a:pt x="16080" y="1369"/>
                    <a:pt x="15871" y="1260"/>
                    <a:pt x="15675" y="1081"/>
                  </a:cubicBezTo>
                  <a:cubicBezTo>
                    <a:pt x="15496" y="917"/>
                    <a:pt x="15304" y="803"/>
                    <a:pt x="15247" y="824"/>
                  </a:cubicBezTo>
                  <a:cubicBezTo>
                    <a:pt x="15128" y="870"/>
                    <a:pt x="14120" y="556"/>
                    <a:pt x="13960" y="424"/>
                  </a:cubicBezTo>
                  <a:cubicBezTo>
                    <a:pt x="13901" y="376"/>
                    <a:pt x="13709" y="340"/>
                    <a:pt x="13532" y="344"/>
                  </a:cubicBezTo>
                  <a:cubicBezTo>
                    <a:pt x="13147" y="352"/>
                    <a:pt x="11667" y="114"/>
                    <a:pt x="11513" y="20"/>
                  </a:cubicBezTo>
                  <a:cubicBezTo>
                    <a:pt x="11483" y="1"/>
                    <a:pt x="11343" y="-4"/>
                    <a:pt x="11141" y="3"/>
                  </a:cubicBezTo>
                  <a:close/>
                  <a:moveTo>
                    <a:pt x="17266" y="3368"/>
                  </a:moveTo>
                  <a:cubicBezTo>
                    <a:pt x="17165" y="3368"/>
                    <a:pt x="17173" y="3411"/>
                    <a:pt x="17302" y="3553"/>
                  </a:cubicBezTo>
                  <a:cubicBezTo>
                    <a:pt x="17395" y="3654"/>
                    <a:pt x="17506" y="3737"/>
                    <a:pt x="17550" y="3737"/>
                  </a:cubicBezTo>
                  <a:cubicBezTo>
                    <a:pt x="17594" y="3737"/>
                    <a:pt x="17578" y="3654"/>
                    <a:pt x="17514" y="3553"/>
                  </a:cubicBezTo>
                  <a:cubicBezTo>
                    <a:pt x="17450" y="3451"/>
                    <a:pt x="17338" y="3368"/>
                    <a:pt x="17266" y="3368"/>
                  </a:cubicBezTo>
                  <a:close/>
                  <a:moveTo>
                    <a:pt x="1398" y="5027"/>
                  </a:moveTo>
                  <a:cubicBezTo>
                    <a:pt x="1376" y="5027"/>
                    <a:pt x="1331" y="5067"/>
                    <a:pt x="1300" y="5118"/>
                  </a:cubicBezTo>
                  <a:cubicBezTo>
                    <a:pt x="1268" y="5169"/>
                    <a:pt x="1288" y="5211"/>
                    <a:pt x="1342" y="5211"/>
                  </a:cubicBezTo>
                  <a:cubicBezTo>
                    <a:pt x="1397" y="5211"/>
                    <a:pt x="1441" y="5169"/>
                    <a:pt x="1441" y="5118"/>
                  </a:cubicBezTo>
                  <a:cubicBezTo>
                    <a:pt x="1441" y="5067"/>
                    <a:pt x="1421" y="5027"/>
                    <a:pt x="1398" y="5027"/>
                  </a:cubicBezTo>
                  <a:close/>
                </a:path>
              </a:pathLst>
            </a:custGeom>
            <a:ln w="25400" cap="flat">
              <a:solidFill>
                <a:srgbClr val="FFFFFF"/>
              </a:solidFill>
              <a:prstDash val="solid"/>
              <a:miter lim="400000"/>
            </a:ln>
          </p:spPr>
          <p:txBody>
            <a:bodyPr/>
            <a:lstStyle/>
            <a:p>
              <a:pPr lvl="0"/>
            </a:p>
          </p:txBody>
        </p:sp>
      </p:grpSp>
      <p:sp>
        <p:nvSpPr>
          <p:cNvPr id="85" name="Shape 85"/>
          <p:cNvSpPr/>
          <p:nvPr>
            <p:ph type="title"/>
          </p:nvPr>
        </p:nvSpPr>
        <p:spPr>
          <a:xfrm>
            <a:off x="1270000" y="255551"/>
            <a:ext cx="10464800" cy="1701801"/>
          </a:xfrm>
          <a:prstGeom prst="rect">
            <a:avLst/>
          </a:prstGeom>
        </p:spPr>
        <p:txBody>
          <a:bodyPr/>
          <a:lstStyle/>
          <a:p>
            <a:pPr lvl="0">
              <a:defRPr sz="1800">
                <a:solidFill>
                  <a:srgbClr val="000000"/>
                </a:solidFill>
              </a:defRPr>
            </a:pPr>
            <a:r>
              <a:rPr sz="4600">
                <a:solidFill>
                  <a:srgbClr val="FFFFFF"/>
                </a:solidFill>
              </a:rPr>
              <a:t>Reciprocal Revolution</a:t>
            </a:r>
          </a:p>
        </p:txBody>
      </p:sp>
      <p:sp>
        <p:nvSpPr>
          <p:cNvPr id="86" name="Shape 86"/>
          <p:cNvSpPr/>
          <p:nvPr/>
        </p:nvSpPr>
        <p:spPr>
          <a:xfrm>
            <a:off x="1270000" y="7366000"/>
            <a:ext cx="104648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spcBef>
                <a:spcPts val="2400"/>
              </a:spcBef>
              <a:defRPr sz="4600" u="sng">
                <a:hlinkClick r:id="rId3" invalidUrl="" action="" tgtFrame="" tooltip="" history="1" highlightClick="0" endSnd="0"/>
              </a:defRPr>
            </a:lvl1pPr>
          </a:lstStyle>
          <a:p>
            <a:pPr lvl="0">
              <a:defRPr sz="1800" u="none">
                <a:solidFill>
                  <a:srgbClr val="000000"/>
                </a:solidFill>
              </a:defRPr>
            </a:pPr>
            <a:r>
              <a:rPr sz="4600" u="sng">
                <a:solidFill>
                  <a:srgbClr val="FFFFFF"/>
                </a:solidFill>
                <a:hlinkClick r:id="rId3" invalidUrl="" action="" tgtFrame="" tooltip="" history="1" highlightClick="0" endSnd="0"/>
              </a:rPr>
              <a:t>www.reiprocalrevo.com</a:t>
            </a:r>
          </a:p>
        </p:txBody>
      </p:sp>
      <p:sp>
        <p:nvSpPr>
          <p:cNvPr id="87" name="Shape 87"/>
          <p:cNvSpPr/>
          <p:nvPr/>
        </p:nvSpPr>
        <p:spPr>
          <a:xfrm rot="20959189">
            <a:off x="1158440" y="2992532"/>
            <a:ext cx="4486131" cy="4165601"/>
          </a:xfrm>
          <a:prstGeom prst="rect">
            <a:avLst/>
          </a:prstGeom>
          <a:solidFill>
            <a:srgbClr val="189B1A"/>
          </a:solidFill>
          <a:ln w="12700">
            <a:miter lim="400000"/>
          </a:ln>
          <a:effectLst>
            <a:outerShdw sx="100000" sy="100000" kx="0" ky="0" algn="b" rotWithShape="0" blurRad="76200" dist="194933" dir="12868788">
              <a:srgbClr val="FFFFFF">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56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5600">
                <a:solidFill>
                  <a:srgbClr val="FFFFFF"/>
                </a:solidFill>
                <a:effectLst>
                  <a:outerShdw sx="100000" sy="100000" kx="0" ky="0" algn="b" rotWithShape="0" blurRad="25400" dist="23998" dir="2700000">
                    <a:srgbClr val="000000">
                      <a:alpha val="31034"/>
                    </a:srgbClr>
                  </a:outerShdw>
                </a:effectLst>
              </a:rPr>
              <a:t>Resources From Today's Workshop available online.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84"/>
                                        </p:tgtEl>
                                        <p:attrNameLst>
                                          <p:attrName>style.visibility</p:attrName>
                                        </p:attrNameLst>
                                      </p:cBhvr>
                                      <p:to>
                                        <p:strVal val="visible"/>
                                      </p:to>
                                    </p:set>
                                    <p:anim calcmode="lin" valueType="num">
                                      <p:cBhvr>
                                        <p:cTn id="7" dur="1500" fill="hold"/>
                                        <p:tgtEl>
                                          <p:spTgt spid="84"/>
                                        </p:tgtEl>
                                        <p:attrNameLst>
                                          <p:attrName>ppt_w</p:attrName>
                                        </p:attrNameLst>
                                      </p:cBhvr>
                                      <p:tavLst>
                                        <p:tav tm="0">
                                          <p:val>
                                            <p:fltVal val="0"/>
                                          </p:val>
                                        </p:tav>
                                        <p:tav tm="100000">
                                          <p:val>
                                            <p:strVal val="#ppt_w"/>
                                          </p:val>
                                        </p:tav>
                                      </p:tavLst>
                                    </p:anim>
                                    <p:anim calcmode="lin" valueType="num">
                                      <p:cBhvr>
                                        <p:cTn id="8" dur="1500" fill="hold"/>
                                        <p:tgtEl>
                                          <p:spTgt spid="84"/>
                                        </p:tgtEl>
                                        <p:attrNameLst>
                                          <p:attrName>ppt_h</p:attrName>
                                        </p:attrNameLst>
                                      </p:cBhvr>
                                      <p:tavLst>
                                        <p:tav tm="0">
                                          <p:val>
                                            <p:fltVal val="0"/>
                                          </p:val>
                                        </p:tav>
                                        <p:tav tm="100000">
                                          <p:val>
                                            <p:strVal val="#ppt_h"/>
                                          </p:val>
                                        </p:tav>
                                      </p:tavLst>
                                    </p:anim>
                                    <p:anim calcmode="lin" valueType="num">
                                      <p:cBhvr>
                                        <p:cTn id="9" dur="1500" fill="hold"/>
                                        <p:tgtEl>
                                          <p:spTgt spid="84"/>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2" presetID="9" grpId="2" fill="hold">
                                  <p:stCondLst>
                                    <p:cond delay="0"/>
                                  </p:stCondLst>
                                  <p:iterate type="el" backwards="0">
                                    <p:tmAbs val="0"/>
                                  </p:iterate>
                                  <p:childTnLst>
                                    <p:set>
                                      <p:cBhvr>
                                        <p:cTn id="14" fill="hold"/>
                                        <p:tgtEl>
                                          <p:spTgt spid="87"/>
                                        </p:tgtEl>
                                        <p:attrNameLst>
                                          <p:attrName>style.visibility</p:attrName>
                                        </p:attrNameLst>
                                      </p:cBhvr>
                                      <p:to>
                                        <p:strVal val="visible"/>
                                      </p:to>
                                    </p:set>
                                    <p:animEffect filter="dissolve(left)" transition="in">
                                      <p:cBhvr>
                                        <p:cTn id="15" dur="1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2"/>
      <p:bldP build="whole" bldLvl="1" animBg="1" rev="0" advAuto="0" spid="84" grpId="1"/>
    </p:bldLst>
  </p:timing>
</p:sld>
</file>

<file path=ppt/slides/slide5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54" name="Shape 354"/>
          <p:cNvSpPr/>
          <p:nvPr>
            <p:ph type="title"/>
          </p:nvPr>
        </p:nvSpPr>
        <p:spPr>
          <a:xfrm>
            <a:off x="508000" y="711200"/>
            <a:ext cx="6400800" cy="1435100"/>
          </a:xfrm>
          <a:prstGeom prst="rect">
            <a:avLst/>
          </a:prstGeom>
        </p:spPr>
        <p:txBody>
          <a:bodyPr/>
          <a:lstStyle/>
          <a:p>
            <a:pPr lvl="0">
              <a:defRPr sz="1800">
                <a:solidFill>
                  <a:srgbClr val="000000"/>
                </a:solidFill>
              </a:defRPr>
            </a:pPr>
            <a:r>
              <a:rPr sz="4600">
                <a:solidFill>
                  <a:srgbClr val="FFFFFF"/>
                </a:solidFill>
              </a:rPr>
              <a:t>`</a:t>
            </a:r>
          </a:p>
        </p:txBody>
      </p:sp>
      <p:graphicFrame>
        <p:nvGraphicFramePr>
          <p:cNvPr id="355" name="Chart 355"/>
          <p:cNvGraphicFramePr/>
          <p:nvPr/>
        </p:nvGraphicFramePr>
        <p:xfrm>
          <a:off x="930554" y="3340380"/>
          <a:ext cx="10621367" cy="4561916"/>
        </p:xfrm>
        <a:graphic xmlns:a="http://schemas.openxmlformats.org/drawingml/2006/main">
          <a:graphicData uri="http://schemas.openxmlformats.org/drawingml/2006/chart">
            <c:chart xmlns:c="http://schemas.openxmlformats.org/drawingml/2006/chart" r:id="rId3"/>
          </a:graphicData>
        </a:graphic>
      </p:graphicFrame>
      <p:pic>
        <p:nvPicPr>
          <p:cNvPr id="356" name="droppedImage.png"/>
          <p:cNvPicPr/>
          <p:nvPr/>
        </p:nvPicPr>
        <p:blipFill>
          <a:blip r:embed="rId4">
            <a:extLst/>
          </a:blip>
          <a:stretch>
            <a:fillRect/>
          </a:stretch>
        </p:blipFill>
        <p:spPr>
          <a:xfrm>
            <a:off x="11887200" y="3632200"/>
            <a:ext cx="901700" cy="4406900"/>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55"/>
                                        </p:tgtEl>
                                        <p:attrNameLst>
                                          <p:attrName>style.visibility</p:attrName>
                                        </p:attrNameLst>
                                      </p:cBhvr>
                                      <p:to>
                                        <p:strVal val="visible"/>
                                      </p:to>
                                    </p:set>
                                    <p:animEffect filter="wipe(left)" transition="in">
                                      <p:cBhvr>
                                        <p:cTn id="7"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5"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60" name="Chart 360"/>
          <p:cNvGraphicFramePr/>
          <p:nvPr/>
        </p:nvGraphicFramePr>
        <p:xfrm>
          <a:off x="887983" y="273050"/>
          <a:ext cx="10985501" cy="7915672"/>
        </p:xfrm>
        <a:graphic xmlns:a="http://schemas.openxmlformats.org/drawingml/2006/main">
          <a:graphicData uri="http://schemas.openxmlformats.org/drawingml/2006/chart">
            <c:chart xmlns:c="http://schemas.openxmlformats.org/drawingml/2006/chart" r:id="rId3"/>
          </a:graphicData>
        </a:graphic>
      </p:graphicFrame>
      <p:sp>
        <p:nvSpPr>
          <p:cNvPr id="361" name="Shape 361"/>
          <p:cNvSpPr/>
          <p:nvPr>
            <p:ph type="title"/>
          </p:nvPr>
        </p:nvSpPr>
        <p:spPr>
          <a:xfrm>
            <a:off x="508000" y="711200"/>
            <a:ext cx="6400800" cy="1435100"/>
          </a:xfrm>
          <a:prstGeom prst="rect">
            <a:avLst/>
          </a:prstGeom>
        </p:spPr>
        <p:txBody>
          <a:bodyPr/>
          <a:lstStyle/>
          <a:p>
            <a:pPr lvl="0">
              <a:defRPr sz="1800">
                <a:solidFill>
                  <a:srgbClr val="000000"/>
                </a:solidFill>
              </a:defRPr>
            </a:pPr>
            <a:r>
              <a:rPr sz="4600">
                <a:solidFill>
                  <a:srgbClr val="FFFFFF"/>
                </a:solidFill>
              </a:rPr>
              <a:t>Membership</a:t>
            </a:r>
          </a:p>
        </p:txBody>
      </p:sp>
      <p:graphicFrame>
        <p:nvGraphicFramePr>
          <p:cNvPr id="362" name="Chart 362"/>
          <p:cNvGraphicFramePr/>
          <p:nvPr/>
        </p:nvGraphicFramePr>
        <p:xfrm>
          <a:off x="889406" y="1593850"/>
          <a:ext cx="10896194" cy="6717894"/>
        </p:xfrm>
        <a:graphic xmlns:a="http://schemas.openxmlformats.org/drawingml/2006/main">
          <a:graphicData uri="http://schemas.openxmlformats.org/drawingml/2006/chart">
            <c:chart xmlns:c="http://schemas.openxmlformats.org/drawingml/2006/chart" r:id="rId4"/>
          </a:graphicData>
        </a:graphic>
      </p:graphicFrame>
      <p:graphicFrame>
        <p:nvGraphicFramePr>
          <p:cNvPr id="363" name="Chart 363"/>
          <p:cNvGraphicFramePr/>
          <p:nvPr/>
        </p:nvGraphicFramePr>
        <p:xfrm>
          <a:off x="891778" y="565150"/>
          <a:ext cx="10747713" cy="9814322"/>
        </p:xfrm>
        <a:graphic xmlns:a="http://schemas.openxmlformats.org/drawingml/2006/main">
          <a:graphicData uri="http://schemas.openxmlformats.org/drawingml/2006/chart">
            <c:chart xmlns:c="http://schemas.openxmlformats.org/drawingml/2006/chart" r:id="rId5"/>
          </a:graphicData>
        </a:graphic>
      </p:graphicFrame>
      <p:graphicFrame>
        <p:nvGraphicFramePr>
          <p:cNvPr id="364" name="Chart 364"/>
          <p:cNvGraphicFramePr/>
          <p:nvPr/>
        </p:nvGraphicFramePr>
        <p:xfrm>
          <a:off x="891778" y="901700"/>
          <a:ext cx="11363722" cy="7153672"/>
        </p:xfrm>
        <a:graphic xmlns:a="http://schemas.openxmlformats.org/drawingml/2006/main">
          <a:graphicData uri="http://schemas.openxmlformats.org/drawingml/2006/chart">
            <c:chart xmlns:c="http://schemas.openxmlformats.org/drawingml/2006/chart" r:id="rId6"/>
          </a:graphicData>
        </a:graphic>
      </p:graphicFrame>
      <p:graphicFrame>
        <p:nvGraphicFramePr>
          <p:cNvPr id="365" name="Chart 365"/>
          <p:cNvGraphicFramePr/>
          <p:nvPr/>
        </p:nvGraphicFramePr>
        <p:xfrm>
          <a:off x="898597" y="1479550"/>
          <a:ext cx="12068483" cy="6667446"/>
        </p:xfrm>
        <a:graphic xmlns:a="http://schemas.openxmlformats.org/drawingml/2006/main">
          <a:graphicData uri="http://schemas.openxmlformats.org/drawingml/2006/chart">
            <c:chart xmlns:c="http://schemas.openxmlformats.org/drawingml/2006/chart" r:id="rId7"/>
          </a:graphicData>
        </a:graphic>
      </p:graphicFrame>
      <p:graphicFrame>
        <p:nvGraphicFramePr>
          <p:cNvPr id="366" name="Chart 366"/>
          <p:cNvGraphicFramePr/>
          <p:nvPr/>
        </p:nvGraphicFramePr>
        <p:xfrm>
          <a:off x="-53016" y="1479550"/>
          <a:ext cx="11687978" cy="6667446"/>
        </p:xfrm>
        <a:graphic xmlns:a="http://schemas.openxmlformats.org/drawingml/2006/main">
          <a:graphicData uri="http://schemas.openxmlformats.org/drawingml/2006/chart">
            <c:chart xmlns:c="http://schemas.openxmlformats.org/drawingml/2006/chart" r:id="rId8"/>
          </a:graphicData>
        </a:graphic>
      </p:graphicFrame>
      <p:graphicFrame>
        <p:nvGraphicFramePr>
          <p:cNvPr id="367" name="Chart 367"/>
          <p:cNvGraphicFramePr/>
          <p:nvPr/>
        </p:nvGraphicFramePr>
        <p:xfrm>
          <a:off x="887983" y="2063750"/>
          <a:ext cx="10985501" cy="6124972"/>
        </p:xfrm>
        <a:graphic xmlns:a="http://schemas.openxmlformats.org/drawingml/2006/main">
          <a:graphicData uri="http://schemas.openxmlformats.org/drawingml/2006/chart">
            <c:chart xmlns:c="http://schemas.openxmlformats.org/drawingml/2006/chart" r:id="rId9"/>
          </a:graphicData>
        </a:graphic>
      </p:graphicFrame>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67"/>
                                        </p:tgtEl>
                                        <p:attrNameLst>
                                          <p:attrName>style.visibility</p:attrName>
                                        </p:attrNameLst>
                                      </p:cBhvr>
                                      <p:to>
                                        <p:strVal val="visible"/>
                                      </p:to>
                                    </p:set>
                                    <p:animEffect filter="wipe(left)" transition="in">
                                      <p:cBhvr>
                                        <p:cTn id="7" dur="10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60"/>
                                        </p:tgtEl>
                                        <p:attrNameLst>
                                          <p:attrName>style.visibility</p:attrName>
                                        </p:attrNameLst>
                                      </p:cBhvr>
                                      <p:to>
                                        <p:strVal val="visible"/>
                                      </p:to>
                                    </p:set>
                                    <p:animEffect filter="wipe(left)" transition="in">
                                      <p:cBhvr>
                                        <p:cTn id="12" dur="10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childTnLst>
                                    <p:set>
                                      <p:cBhvr>
                                        <p:cTn id="16" fill="hold"/>
                                        <p:tgtEl>
                                          <p:spTgt spid="363">
                                            <p:graphicEl>
                                              <a:chart bldStep="gridLegend" categoryIdx="-3" seriesIdx="-3"/>
                                            </p:graphicEl>
                                          </p:spTgt>
                                        </p:tgtEl>
                                        <p:attrNameLst>
                                          <p:attrName>style.visibility</p:attrName>
                                        </p:attrNameLst>
                                      </p:cBhvr>
                                      <p:to>
                                        <p:strVal val="visible"/>
                                      </p:to>
                                    </p:set>
                                    <p:animEffect filter="wipe(left)" transition="in">
                                      <p:cBhvr>
                                        <p:cTn id="17" dur="2000"/>
                                        <p:tgtEl>
                                          <p:spTgt spid="363">
                                            <p:graphicEl>
                                              <a:chart bldStep="gridLegend" categoryIdx="-3" seriesIdx="-3"/>
                                            </p:graphicEl>
                                          </p:spTgt>
                                        </p:tgtEl>
                                      </p:cBhvr>
                                    </p:animEffect>
                                  </p:childTnLst>
                                </p:cTn>
                              </p:par>
                            </p:childTnLst>
                          </p:cTn>
                        </p:par>
                        <p:par>
                          <p:cTn id="18" fill="hold">
                            <p:stCondLst>
                              <p:cond delay="2000"/>
                            </p:stCondLst>
                            <p:childTnLst>
                              <p:par>
                                <p:cTn id="19" nodeType="afterEffect" presetClass="entr" presetSubtype="8" presetID="22" grpId="3" fill="hold">
                                  <p:stCondLst>
                                    <p:cond delay="0"/>
                                  </p:stCondLst>
                                  <p:childTnLst>
                                    <p:set>
                                      <p:cBhvr>
                                        <p:cTn id="20" fill="hold"/>
                                        <p:tgtEl>
                                          <p:spTgt spid="363">
                                            <p:graphicEl>
                                              <a:chart bldStep="series" categoryIdx="-4" seriesIdx="0"/>
                                            </p:graphicEl>
                                          </p:spTgt>
                                        </p:tgtEl>
                                        <p:attrNameLst>
                                          <p:attrName>style.visibility</p:attrName>
                                        </p:attrNameLst>
                                      </p:cBhvr>
                                      <p:to>
                                        <p:strVal val="visible"/>
                                      </p:to>
                                    </p:set>
                                    <p:animEffect filter="wipe(left)" transition="in">
                                      <p:cBhvr>
                                        <p:cTn id="21" dur="2000"/>
                                        <p:tgtEl>
                                          <p:spTgt spid="363">
                                            <p:graphicEl>
                                              <a:chart bldStep="series" categoryIdx="-4" seriesIdx="0"/>
                                            </p:graphic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4" fill="hold">
                                  <p:stCondLst>
                                    <p:cond delay="0"/>
                                  </p:stCondLst>
                                  <p:childTnLst>
                                    <p:set>
                                      <p:cBhvr>
                                        <p:cTn id="25" fill="hold"/>
                                        <p:tgtEl>
                                          <p:spTgt spid="364">
                                            <p:graphicEl>
                                              <a:chart bldStep="gridLegend" categoryIdx="-3" seriesIdx="-3"/>
                                            </p:graphicEl>
                                          </p:spTgt>
                                        </p:tgtEl>
                                        <p:attrNameLst>
                                          <p:attrName>style.visibility</p:attrName>
                                        </p:attrNameLst>
                                      </p:cBhvr>
                                      <p:to>
                                        <p:strVal val="visible"/>
                                      </p:to>
                                    </p:set>
                                    <p:animEffect filter="wipe(left)" transition="in">
                                      <p:cBhvr>
                                        <p:cTn id="26" dur="2000"/>
                                        <p:tgtEl>
                                          <p:spTgt spid="364">
                                            <p:graphicEl>
                                              <a:chart bldStep="gridLegend" categoryIdx="-3" seriesIdx="-3"/>
                                            </p:graphic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4" fill="hold">
                                  <p:stCondLst>
                                    <p:cond delay="0"/>
                                  </p:stCondLst>
                                  <p:childTnLst>
                                    <p:set>
                                      <p:cBhvr>
                                        <p:cTn id="30" fill="hold"/>
                                        <p:tgtEl>
                                          <p:spTgt spid="364">
                                            <p:graphicEl>
                                              <a:chart bldStep="series" categoryIdx="-4" seriesIdx="0"/>
                                            </p:graphicEl>
                                          </p:spTgt>
                                        </p:tgtEl>
                                        <p:attrNameLst>
                                          <p:attrName>style.visibility</p:attrName>
                                        </p:attrNameLst>
                                      </p:cBhvr>
                                      <p:to>
                                        <p:strVal val="visible"/>
                                      </p:to>
                                    </p:set>
                                    <p:animEffect filter="wipe(left)" transition="in">
                                      <p:cBhvr>
                                        <p:cTn id="31" dur="2000"/>
                                        <p:tgtEl>
                                          <p:spTgt spid="364">
                                            <p:graphicEl>
                                              <a:chart bldStep="series" categoryIdx="-4" seriesIdx="0"/>
                                            </p:graphicEl>
                                          </p:spTgt>
                                        </p:tgtEl>
                                      </p:cBhvr>
                                    </p:animEffect>
                                  </p:childTnLst>
                                </p:cTn>
                              </p:par>
                            </p:childTnLst>
                          </p:cTn>
                        </p:par>
                        <p:par>
                          <p:cTn id="32" fill="hold">
                            <p:stCondLst>
                              <p:cond delay="2000"/>
                            </p:stCondLst>
                            <p:childTnLst>
                              <p:par>
                                <p:cTn id="33" nodeType="afterEffect" presetClass="entr" presetSubtype="8" presetID="22" grpId="4" fill="hold">
                                  <p:stCondLst>
                                    <p:cond delay="0"/>
                                  </p:stCondLst>
                                  <p:childTnLst>
                                    <p:set>
                                      <p:cBhvr>
                                        <p:cTn id="34" fill="hold"/>
                                        <p:tgtEl>
                                          <p:spTgt spid="364">
                                            <p:graphicEl>
                                              <a:chart bldStep="series" categoryIdx="-4" seriesIdx="1"/>
                                            </p:graphicEl>
                                          </p:spTgt>
                                        </p:tgtEl>
                                        <p:attrNameLst>
                                          <p:attrName>style.visibility</p:attrName>
                                        </p:attrNameLst>
                                      </p:cBhvr>
                                      <p:to>
                                        <p:strVal val="visible"/>
                                      </p:to>
                                    </p:set>
                                    <p:animEffect filter="wipe(left)" transition="in">
                                      <p:cBhvr>
                                        <p:cTn id="35" dur="2000"/>
                                        <p:tgtEl>
                                          <p:spTgt spid="364">
                                            <p:graphicEl>
                                              <a:chart bldStep="series" categoryIdx="-4" seriesIdx="1"/>
                                            </p:graphic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5" fill="hold">
                                  <p:stCondLst>
                                    <p:cond delay="0"/>
                                  </p:stCondLst>
                                  <p:childTnLst>
                                    <p:set>
                                      <p:cBhvr>
                                        <p:cTn id="39" fill="hold"/>
                                        <p:tgtEl>
                                          <p:spTgt spid="362">
                                            <p:graphicEl>
                                              <a:chart bldStep="gridLegend" categoryIdx="-3" seriesIdx="-3"/>
                                            </p:graphicEl>
                                          </p:spTgt>
                                        </p:tgtEl>
                                        <p:attrNameLst>
                                          <p:attrName>style.visibility</p:attrName>
                                        </p:attrNameLst>
                                      </p:cBhvr>
                                      <p:to>
                                        <p:strVal val="visible"/>
                                      </p:to>
                                    </p:set>
                                    <p:animEffect filter="wipe(left)" transition="in">
                                      <p:cBhvr>
                                        <p:cTn id="40" dur="2000"/>
                                        <p:tgtEl>
                                          <p:spTgt spid="362">
                                            <p:graphicEl>
                                              <a:chart bldStep="gridLegend" categoryIdx="-3" seriesIdx="-3"/>
                                            </p:graphic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5" fill="hold">
                                  <p:stCondLst>
                                    <p:cond delay="0"/>
                                  </p:stCondLst>
                                  <p:childTnLst>
                                    <p:set>
                                      <p:cBhvr>
                                        <p:cTn id="44" fill="hold"/>
                                        <p:tgtEl>
                                          <p:spTgt spid="362">
                                            <p:graphicEl>
                                              <a:chart bldStep="series" categoryIdx="-4" seriesIdx="0"/>
                                            </p:graphicEl>
                                          </p:spTgt>
                                        </p:tgtEl>
                                        <p:attrNameLst>
                                          <p:attrName>style.visibility</p:attrName>
                                        </p:attrNameLst>
                                      </p:cBhvr>
                                      <p:to>
                                        <p:strVal val="visible"/>
                                      </p:to>
                                    </p:set>
                                    <p:animEffect filter="wipe(left)" transition="in">
                                      <p:cBhvr>
                                        <p:cTn id="45" dur="2000"/>
                                        <p:tgtEl>
                                          <p:spTgt spid="362">
                                            <p:graphicEl>
                                              <a:chart bldStep="series" categoryIdx="-4" seriesIdx="0"/>
                                            </p:graphic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6" fill="hold">
                                  <p:stCondLst>
                                    <p:cond delay="0"/>
                                  </p:stCondLst>
                                  <p:iterate type="el" backwards="0">
                                    <p:tmAbs val="0"/>
                                  </p:iterate>
                                  <p:childTnLst>
                                    <p:set>
                                      <p:cBhvr>
                                        <p:cTn id="49" fill="hold"/>
                                        <p:tgtEl>
                                          <p:spTgt spid="365"/>
                                        </p:tgtEl>
                                        <p:attrNameLst>
                                          <p:attrName>style.visibility</p:attrName>
                                        </p:attrNameLst>
                                      </p:cBhvr>
                                      <p:to>
                                        <p:strVal val="visible"/>
                                      </p:to>
                                    </p:set>
                                    <p:animEffect filter="wipe(left)" transition="in">
                                      <p:cBhvr>
                                        <p:cTn id="50" dur="5000"/>
                                        <p:tgtEl>
                                          <p:spTgt spid="365"/>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8" presetID="22" grpId="7" fill="hold">
                                  <p:stCondLst>
                                    <p:cond delay="0"/>
                                  </p:stCondLst>
                                  <p:iterate type="el" backwards="0">
                                    <p:tmAbs val="0"/>
                                  </p:iterate>
                                  <p:childTnLst>
                                    <p:set>
                                      <p:cBhvr>
                                        <p:cTn id="54" fill="hold"/>
                                        <p:tgtEl>
                                          <p:spTgt spid="366"/>
                                        </p:tgtEl>
                                        <p:attrNameLst>
                                          <p:attrName>style.visibility</p:attrName>
                                        </p:attrNameLst>
                                      </p:cBhvr>
                                      <p:to>
                                        <p:strVal val="visible"/>
                                      </p:to>
                                    </p:set>
                                    <p:animEffect filter="wipe(left)" transition="in">
                                      <p:cBhvr>
                                        <p:cTn id="55" dur="5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Graphic spid="362" grpId="5">
        <p:bldSub>
          <a:bldChart bld="series"/>
        </p:bldSub>
      </p:bldGraphic>
      <p:bldP build="whole" bldLvl="1" animBg="1" rev="0" advAuto="0" spid="365" grpId="6"/>
      <p:bldP build="whole" bldLvl="1" animBg="1" rev="0" advAuto="0" spid="360" grpId="2"/>
      <p:bldGraphic spid="363" grpId="3">
        <p:bldSub>
          <a:bldChart bld="series"/>
        </p:bldSub>
      </p:bldGraphic>
      <p:bldGraphic spid="364" grpId="4">
        <p:bldSub>
          <a:bldChart bld="series"/>
        </p:bldSub>
      </p:bldGraphic>
      <p:bldP build="whole" bldLvl="1" animBg="1" rev="0" advAuto="0" spid="366" grpId="7"/>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prstGeom prst="rect">
            <a:avLst/>
          </a:prstGeom>
        </p:spPr>
        <p:txBody>
          <a:bodyPr/>
          <a:lstStyle/>
          <a:p>
            <a:pPr lvl="0">
              <a:defRPr sz="1800">
                <a:solidFill>
                  <a:srgbClr val="000000"/>
                </a:solidFill>
              </a:defRPr>
            </a:pPr>
            <a:r>
              <a:rPr sz="4600">
                <a:solidFill>
                  <a:srgbClr val="FFFFFF"/>
                </a:solidFill>
              </a:rPr>
              <a:t>Causation or Correlation?</a:t>
            </a:r>
          </a:p>
        </p:txBody>
      </p:sp>
      <p:sp>
        <p:nvSpPr>
          <p:cNvPr id="372" name="Shape 372"/>
          <p:cNvSpPr/>
          <p:nvPr>
            <p:ph type="body" idx="1"/>
          </p:nvPr>
        </p:nvSpPr>
        <p:spPr>
          <a:xfrm>
            <a:off x="254000" y="5029200"/>
            <a:ext cx="12496800" cy="1282700"/>
          </a:xfrm>
          <a:prstGeom prst="rect">
            <a:avLst/>
          </a:prstGeom>
        </p:spPr>
        <p:txBody>
          <a:bodyPr/>
          <a:lstStyle/>
          <a:p>
            <a:pPr lvl="0">
              <a:defRPr sz="1800">
                <a:solidFill>
                  <a:srgbClr val="000000"/>
                </a:solidFill>
              </a:defRPr>
            </a:pPr>
            <a:r>
              <a:rPr sz="3600">
                <a:solidFill>
                  <a:srgbClr val="FFFFFF"/>
                </a:solidFill>
              </a:rPr>
              <a:t>Decline may have multiple causes, only one key correlation.</a:t>
            </a:r>
          </a:p>
        </p:txBody>
      </p:sp>
    </p:spTree>
  </p:cSld>
  <p:clrMapOvr>
    <a:masterClrMapping/>
  </p:clrMapOvr>
  <p:transition spd="slow" advClick="1">
    <p:dissolve/>
  </p:transition>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76" name="Chart 376"/>
          <p:cNvGraphicFramePr/>
          <p:nvPr/>
        </p:nvGraphicFramePr>
        <p:xfrm>
          <a:off x="887983" y="2063750"/>
          <a:ext cx="10985501" cy="6124972"/>
        </p:xfrm>
        <a:graphic xmlns:a="http://schemas.openxmlformats.org/drawingml/2006/main">
          <a:graphicData uri="http://schemas.openxmlformats.org/drawingml/2006/chart">
            <c:chart xmlns:c="http://schemas.openxmlformats.org/drawingml/2006/chart" r:id="rId3"/>
          </a:graphicData>
        </a:graphic>
      </p:graphicFrame>
      <p:sp>
        <p:nvSpPr>
          <p:cNvPr id="377" name="Shape 377"/>
          <p:cNvSpPr/>
          <p:nvPr>
            <p:ph type="title"/>
          </p:nvPr>
        </p:nvSpPr>
        <p:spPr>
          <a:xfrm>
            <a:off x="508000" y="711200"/>
            <a:ext cx="6400800" cy="1435100"/>
          </a:xfrm>
          <a:prstGeom prst="rect">
            <a:avLst/>
          </a:prstGeom>
        </p:spPr>
        <p:txBody>
          <a:bodyPr/>
          <a:lstStyle/>
          <a:p>
            <a:pPr lvl="0">
              <a:defRPr sz="1800">
                <a:solidFill>
                  <a:srgbClr val="000000"/>
                </a:solidFill>
              </a:defRPr>
            </a:pPr>
            <a:r>
              <a:rPr sz="4600">
                <a:solidFill>
                  <a:srgbClr val="FFFFFF"/>
                </a:solidFill>
              </a:rPr>
              <a:t>Membership</a:t>
            </a:r>
          </a:p>
        </p:txBody>
      </p:sp>
      <p:graphicFrame>
        <p:nvGraphicFramePr>
          <p:cNvPr id="378" name="Chart 378"/>
          <p:cNvGraphicFramePr/>
          <p:nvPr/>
        </p:nvGraphicFramePr>
        <p:xfrm>
          <a:off x="898597" y="707826"/>
          <a:ext cx="11872328" cy="7439170"/>
        </p:xfrm>
        <a:graphic xmlns:a="http://schemas.openxmlformats.org/drawingml/2006/main">
          <a:graphicData uri="http://schemas.openxmlformats.org/drawingml/2006/chart">
            <c:chart xmlns:c="http://schemas.openxmlformats.org/drawingml/2006/chart" r:id="rId4"/>
          </a:graphicData>
        </a:graphic>
      </p:graphicFrame>
      <p:sp>
        <p:nvSpPr>
          <p:cNvPr id="379" name="Shape 379"/>
          <p:cNvSpPr/>
          <p:nvPr/>
        </p:nvSpPr>
        <p:spPr>
          <a:xfrm rot="20296718">
            <a:off x="1854200" y="6085085"/>
            <a:ext cx="1270000"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80" name="Shape 380"/>
          <p:cNvSpPr/>
          <p:nvPr/>
        </p:nvSpPr>
        <p:spPr>
          <a:xfrm>
            <a:off x="6381998" y="5321299"/>
            <a:ext cx="4741863"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500">
                <a:latin typeface="Gill Sans SemiBold"/>
                <a:ea typeface="Gill Sans SemiBold"/>
                <a:cs typeface="Gill Sans SemiBold"/>
                <a:sym typeface="Gill Sans SemiBold"/>
              </a:defRPr>
            </a:lvl1pPr>
          </a:lstStyle>
          <a:p>
            <a:pPr lvl="0">
              <a:defRPr sz="1800">
                <a:solidFill>
                  <a:srgbClr val="000000"/>
                </a:solidFill>
              </a:defRPr>
            </a:pPr>
            <a:r>
              <a:rPr sz="6500">
                <a:solidFill>
                  <a:srgbClr val="FFFFFF"/>
                </a:solidFill>
              </a:rPr>
              <a:t>Community Engagement</a:t>
            </a:r>
          </a:p>
        </p:txBody>
      </p:sp>
      <p:sp>
        <p:nvSpPr>
          <p:cNvPr id="381" name="Shape 381"/>
          <p:cNvSpPr/>
          <p:nvPr/>
        </p:nvSpPr>
        <p:spPr>
          <a:xfrm rot="3583125">
            <a:off x="3166256" y="4129606"/>
            <a:ext cx="1270001"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82" name="Shape 382"/>
          <p:cNvSpPr/>
          <p:nvPr/>
        </p:nvSpPr>
        <p:spPr>
          <a:xfrm rot="18230288">
            <a:off x="4673600" y="5145285"/>
            <a:ext cx="1270000"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83" name="Shape 383"/>
          <p:cNvSpPr/>
          <p:nvPr/>
        </p:nvSpPr>
        <p:spPr>
          <a:xfrm rot="18230288">
            <a:off x="4927600" y="2706885"/>
            <a:ext cx="1270000"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84" name="Shape 384"/>
          <p:cNvSpPr/>
          <p:nvPr/>
        </p:nvSpPr>
        <p:spPr>
          <a:xfrm rot="2820934">
            <a:off x="7916056" y="1767406"/>
            <a:ext cx="1270001"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
        <p:nvSpPr>
          <p:cNvPr id="385" name="Shape 385"/>
          <p:cNvSpPr/>
          <p:nvPr/>
        </p:nvSpPr>
        <p:spPr>
          <a:xfrm rot="2542815">
            <a:off x="10862456" y="3976568"/>
            <a:ext cx="1270001" cy="1270001"/>
          </a:xfrm>
          <a:prstGeom prst="rightArrow">
            <a:avLst>
              <a:gd name="adj1" fmla="val 32000"/>
              <a:gd name="adj2" fmla="val 64000"/>
            </a:avLst>
          </a:prstGeom>
          <a:solidFill>
            <a:srgbClr val="FFFFFF"/>
          </a:solidFill>
          <a:ln w="12700">
            <a:solidFill/>
            <a:miter lim="400000"/>
          </a:ln>
          <a:effectLst>
            <a:outerShdw sx="100000" sy="100000" kx="0" ky="0" algn="b" rotWithShape="0" blurRad="292100" dist="0" dir="18900000">
              <a:srgbClr val="FFFFFF"/>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76"/>
                                        </p:tgtEl>
                                        <p:attrNameLst>
                                          <p:attrName>style.visibility</p:attrName>
                                        </p:attrNameLst>
                                      </p:cBhvr>
                                      <p:to>
                                        <p:strVal val="visible"/>
                                      </p:to>
                                    </p:set>
                                    <p:animEffect filter="wipe(left)" transition="in">
                                      <p:cBhvr>
                                        <p:cTn id="7" dur="10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78"/>
                                        </p:tgtEl>
                                        <p:attrNameLst>
                                          <p:attrName>style.visibility</p:attrName>
                                        </p:attrNameLst>
                                      </p:cBhvr>
                                      <p:to>
                                        <p:strVal val="visible"/>
                                      </p:to>
                                    </p:set>
                                    <p:animEffect filter="wipe(left)" transition="in">
                                      <p:cBhvr>
                                        <p:cTn id="12" dur="5000"/>
                                        <p:tgtEl>
                                          <p:spTgt spid="37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80"/>
                                        </p:tgtEl>
                                        <p:attrNameLst>
                                          <p:attrName>style.visibility</p:attrName>
                                        </p:attrNameLst>
                                      </p:cBhvr>
                                      <p:to>
                                        <p:strVal val="visible"/>
                                      </p:to>
                                    </p:set>
                                    <p:animEffect filter="wipe(left)" transition="in">
                                      <p:cBhvr>
                                        <p:cTn id="17" dur="1500"/>
                                        <p:tgtEl>
                                          <p:spTgt spid="38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 grpId="4" fill="hold">
                                  <p:stCondLst>
                                    <p:cond delay="0"/>
                                  </p:stCondLst>
                                  <p:iterate type="lt" backwards="0">
                                    <p:tmAbs val="0"/>
                                  </p:iterate>
                                  <p:childTnLst>
                                    <p:set>
                                      <p:cBhvr>
                                        <p:cTn id="21" fill="hold"/>
                                        <p:tgtEl>
                                          <p:spTgt spid="379"/>
                                        </p:tgtEl>
                                        <p:attrNameLst>
                                          <p:attrName>style.visibility</p:attrName>
                                        </p:attrNameLst>
                                      </p:cBhvr>
                                      <p:to>
                                        <p:strVal val="visible"/>
                                      </p:to>
                                    </p:set>
                                    <p:anim calcmode="lin" valueType="num">
                                      <p:cBhvr>
                                        <p:cTn id="22" dur="2000" fill="hold"/>
                                        <p:tgtEl>
                                          <p:spTgt spid="379"/>
                                        </p:tgtEl>
                                        <p:attrNameLst>
                                          <p:attrName>ppt_x</p:attrName>
                                        </p:attrNameLst>
                                      </p:cBhvr>
                                      <p:tavLst>
                                        <p:tav tm="0">
                                          <p:val>
                                            <p:strVal val="0-#ppt_w/2"/>
                                          </p:val>
                                        </p:tav>
                                        <p:tav tm="100000">
                                          <p:val>
                                            <p:strVal val="#ppt_x"/>
                                          </p:val>
                                        </p:tav>
                                      </p:tavLst>
                                    </p:anim>
                                    <p:anim calcmode="lin" valueType="num">
                                      <p:cBhvr>
                                        <p:cTn id="23" dur="2000" fill="hold"/>
                                        <p:tgtEl>
                                          <p:spTgt spid="37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 grpId="5" fill="hold">
                                  <p:stCondLst>
                                    <p:cond delay="0"/>
                                  </p:stCondLst>
                                  <p:iterate type="lt" backwards="0">
                                    <p:tmAbs val="0"/>
                                  </p:iterate>
                                  <p:childTnLst>
                                    <p:set>
                                      <p:cBhvr>
                                        <p:cTn id="27" fill="hold"/>
                                        <p:tgtEl>
                                          <p:spTgt spid="381"/>
                                        </p:tgtEl>
                                        <p:attrNameLst>
                                          <p:attrName>style.visibility</p:attrName>
                                        </p:attrNameLst>
                                      </p:cBhvr>
                                      <p:to>
                                        <p:strVal val="visible"/>
                                      </p:to>
                                    </p:set>
                                    <p:anim calcmode="lin" valueType="num">
                                      <p:cBhvr>
                                        <p:cTn id="28" dur="2000" fill="hold"/>
                                        <p:tgtEl>
                                          <p:spTgt spid="381"/>
                                        </p:tgtEl>
                                        <p:attrNameLst>
                                          <p:attrName>ppt_x</p:attrName>
                                        </p:attrNameLst>
                                      </p:cBhvr>
                                      <p:tavLst>
                                        <p:tav tm="0">
                                          <p:val>
                                            <p:strVal val="0-#ppt_w/2"/>
                                          </p:val>
                                        </p:tav>
                                        <p:tav tm="100000">
                                          <p:val>
                                            <p:strVal val="#ppt_x"/>
                                          </p:val>
                                        </p:tav>
                                      </p:tavLst>
                                    </p:anim>
                                    <p:anim calcmode="lin" valueType="num">
                                      <p:cBhvr>
                                        <p:cTn id="29" dur="2000" fill="hold"/>
                                        <p:tgtEl>
                                          <p:spTgt spid="38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 grpId="6" fill="hold">
                                  <p:stCondLst>
                                    <p:cond delay="0"/>
                                  </p:stCondLst>
                                  <p:iterate type="lt" backwards="0">
                                    <p:tmAbs val="0"/>
                                  </p:iterate>
                                  <p:childTnLst>
                                    <p:set>
                                      <p:cBhvr>
                                        <p:cTn id="33" fill="hold"/>
                                        <p:tgtEl>
                                          <p:spTgt spid="382"/>
                                        </p:tgtEl>
                                        <p:attrNameLst>
                                          <p:attrName>style.visibility</p:attrName>
                                        </p:attrNameLst>
                                      </p:cBhvr>
                                      <p:to>
                                        <p:strVal val="visible"/>
                                      </p:to>
                                    </p:set>
                                    <p:anim calcmode="lin" valueType="num">
                                      <p:cBhvr>
                                        <p:cTn id="34" dur="2000" fill="hold"/>
                                        <p:tgtEl>
                                          <p:spTgt spid="382"/>
                                        </p:tgtEl>
                                        <p:attrNameLst>
                                          <p:attrName>ppt_x</p:attrName>
                                        </p:attrNameLst>
                                      </p:cBhvr>
                                      <p:tavLst>
                                        <p:tav tm="0">
                                          <p:val>
                                            <p:strVal val="0-#ppt_w/2"/>
                                          </p:val>
                                        </p:tav>
                                        <p:tav tm="100000">
                                          <p:val>
                                            <p:strVal val="#ppt_x"/>
                                          </p:val>
                                        </p:tav>
                                      </p:tavLst>
                                    </p:anim>
                                    <p:anim calcmode="lin" valueType="num">
                                      <p:cBhvr>
                                        <p:cTn id="35" dur="2000" fill="hold"/>
                                        <p:tgtEl>
                                          <p:spTgt spid="38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 grpId="7" fill="hold">
                                  <p:stCondLst>
                                    <p:cond delay="0"/>
                                  </p:stCondLst>
                                  <p:iterate type="lt" backwards="0">
                                    <p:tmAbs val="0"/>
                                  </p:iterate>
                                  <p:childTnLst>
                                    <p:set>
                                      <p:cBhvr>
                                        <p:cTn id="39" fill="hold"/>
                                        <p:tgtEl>
                                          <p:spTgt spid="383"/>
                                        </p:tgtEl>
                                        <p:attrNameLst>
                                          <p:attrName>style.visibility</p:attrName>
                                        </p:attrNameLst>
                                      </p:cBhvr>
                                      <p:to>
                                        <p:strVal val="visible"/>
                                      </p:to>
                                    </p:set>
                                    <p:anim calcmode="lin" valueType="num">
                                      <p:cBhvr>
                                        <p:cTn id="40" dur="2000" fill="hold"/>
                                        <p:tgtEl>
                                          <p:spTgt spid="383"/>
                                        </p:tgtEl>
                                        <p:attrNameLst>
                                          <p:attrName>ppt_x</p:attrName>
                                        </p:attrNameLst>
                                      </p:cBhvr>
                                      <p:tavLst>
                                        <p:tav tm="0">
                                          <p:val>
                                            <p:strVal val="0-#ppt_w/2"/>
                                          </p:val>
                                        </p:tav>
                                        <p:tav tm="100000">
                                          <p:val>
                                            <p:strVal val="#ppt_x"/>
                                          </p:val>
                                        </p:tav>
                                      </p:tavLst>
                                    </p:anim>
                                    <p:anim calcmode="lin" valueType="num">
                                      <p:cBhvr>
                                        <p:cTn id="41" dur="2000" fill="hold"/>
                                        <p:tgtEl>
                                          <p:spTgt spid="38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8" presetID="2" grpId="8" fill="hold">
                                  <p:stCondLst>
                                    <p:cond delay="0"/>
                                  </p:stCondLst>
                                  <p:iterate type="lt" backwards="0">
                                    <p:tmAbs val="0"/>
                                  </p:iterate>
                                  <p:childTnLst>
                                    <p:set>
                                      <p:cBhvr>
                                        <p:cTn id="45" fill="hold"/>
                                        <p:tgtEl>
                                          <p:spTgt spid="384"/>
                                        </p:tgtEl>
                                        <p:attrNameLst>
                                          <p:attrName>style.visibility</p:attrName>
                                        </p:attrNameLst>
                                      </p:cBhvr>
                                      <p:to>
                                        <p:strVal val="visible"/>
                                      </p:to>
                                    </p:set>
                                    <p:anim calcmode="lin" valueType="num">
                                      <p:cBhvr>
                                        <p:cTn id="46" dur="2000" fill="hold"/>
                                        <p:tgtEl>
                                          <p:spTgt spid="384"/>
                                        </p:tgtEl>
                                        <p:attrNameLst>
                                          <p:attrName>ppt_x</p:attrName>
                                        </p:attrNameLst>
                                      </p:cBhvr>
                                      <p:tavLst>
                                        <p:tav tm="0">
                                          <p:val>
                                            <p:strVal val="0-#ppt_w/2"/>
                                          </p:val>
                                        </p:tav>
                                        <p:tav tm="100000">
                                          <p:val>
                                            <p:strVal val="#ppt_x"/>
                                          </p:val>
                                        </p:tav>
                                      </p:tavLst>
                                    </p:anim>
                                    <p:anim calcmode="lin" valueType="num">
                                      <p:cBhvr>
                                        <p:cTn id="47" dur="2000" fill="hold"/>
                                        <p:tgtEl>
                                          <p:spTgt spid="38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 grpId="9" fill="hold">
                                  <p:stCondLst>
                                    <p:cond delay="0"/>
                                  </p:stCondLst>
                                  <p:iterate type="lt" backwards="0">
                                    <p:tmAbs val="0"/>
                                  </p:iterate>
                                  <p:childTnLst>
                                    <p:set>
                                      <p:cBhvr>
                                        <p:cTn id="51" fill="hold"/>
                                        <p:tgtEl>
                                          <p:spTgt spid="385"/>
                                        </p:tgtEl>
                                        <p:attrNameLst>
                                          <p:attrName>style.visibility</p:attrName>
                                        </p:attrNameLst>
                                      </p:cBhvr>
                                      <p:to>
                                        <p:strVal val="visible"/>
                                      </p:to>
                                    </p:set>
                                    <p:anim calcmode="lin" valueType="num">
                                      <p:cBhvr>
                                        <p:cTn id="52" dur="2000" fill="hold"/>
                                        <p:tgtEl>
                                          <p:spTgt spid="385"/>
                                        </p:tgtEl>
                                        <p:attrNameLst>
                                          <p:attrName>ppt_x</p:attrName>
                                        </p:attrNameLst>
                                      </p:cBhvr>
                                      <p:tavLst>
                                        <p:tav tm="0">
                                          <p:val>
                                            <p:strVal val="0-#ppt_w/2"/>
                                          </p:val>
                                        </p:tav>
                                        <p:tav tm="100000">
                                          <p:val>
                                            <p:strVal val="#ppt_x"/>
                                          </p:val>
                                        </p:tav>
                                      </p:tavLst>
                                    </p:anim>
                                    <p:anim calcmode="lin" valueType="num">
                                      <p:cBhvr>
                                        <p:cTn id="53" dur="2000" fill="hold"/>
                                        <p:tgtEl>
                                          <p:spTgt spid="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9"/>
      <p:bldP build="whole" bldLvl="1" animBg="1" rev="0" advAuto="0" spid="382" grpId="6"/>
      <p:bldP build="whole" bldLvl="1" animBg="1" rev="0" advAuto="0" spid="383" grpId="7"/>
      <p:bldP build="whole" bldLvl="1" animBg="1" rev="0" advAuto="0" spid="381" grpId="5"/>
      <p:bldP build="whole" bldLvl="1" animBg="1" rev="0" advAuto="0" spid="379" grpId="4"/>
      <p:bldP build="whole" bldLvl="1" animBg="1" rev="0" advAuto="0" spid="380" grpId="3"/>
      <p:bldP build="whole" bldLvl="1" animBg="1" rev="0" advAuto="0" spid="378" grpId="2"/>
      <p:bldP build="whole" bldLvl="1" animBg="1" rev="0" advAuto="0" spid="376" grpId="1"/>
      <p:bldP build="whole" bldLvl="1" animBg="1" rev="0" advAuto="0" spid="384" grpId="8"/>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xfrm>
            <a:off x="254000" y="2956718"/>
            <a:ext cx="12496800" cy="3840164"/>
          </a:xfrm>
          <a:prstGeom prst="rect">
            <a:avLst/>
          </a:prstGeom>
        </p:spPr>
        <p:txBody>
          <a:bodyPr/>
          <a:lstStyle/>
          <a:p>
            <a:pPr lvl="0">
              <a:defRPr sz="1800">
                <a:solidFill>
                  <a:srgbClr val="000000"/>
                </a:solidFill>
              </a:defRPr>
            </a:pPr>
            <a:r>
              <a:rPr sz="4600">
                <a:solidFill>
                  <a:srgbClr val="FFFFFF"/>
                </a:solidFill>
              </a:rPr>
              <a:t>A faith community's </a:t>
            </a:r>
            <a:r>
              <a:rPr sz="4600">
                <a:solidFill>
                  <a:srgbClr val="FFFFFF"/>
                </a:solidFill>
                <a:latin typeface="Gill Sans SemiBold"/>
                <a:ea typeface="Gill Sans SemiBold"/>
                <a:cs typeface="Gill Sans SemiBold"/>
                <a:sym typeface="Gill Sans SemiBold"/>
              </a:rPr>
              <a:t>community engagement </a:t>
            </a:r>
            <a:r>
              <a:rPr sz="4600">
                <a:solidFill>
                  <a:srgbClr val="FFFFFF"/>
                </a:solidFill>
              </a:rPr>
              <a:t>correlates to membership.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89"/>
                                        </p:tgtEl>
                                        <p:attrNameLst>
                                          <p:attrName>style.visibility</p:attrName>
                                        </p:attrNameLst>
                                      </p:cBhvr>
                                      <p:to>
                                        <p:strVal val="visible"/>
                                      </p:to>
                                    </p:set>
                                    <p:animEffect filter="dissolve" transition="in">
                                      <p:cBhvr>
                                        <p:cTn id="7" dur="4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p:nvPr>
        </p:nvSpPr>
        <p:spPr>
          <a:prstGeom prst="rect">
            <a:avLst/>
          </a:prstGeom>
        </p:spPr>
        <p:txBody>
          <a:bodyPr/>
          <a:lstStyle/>
          <a:p>
            <a:pPr lvl="0">
              <a:defRPr sz="1800">
                <a:solidFill>
                  <a:srgbClr val="000000"/>
                </a:solidFill>
              </a:defRPr>
            </a:pPr>
            <a:r>
              <a:rPr sz="4600">
                <a:solidFill>
                  <a:srgbClr val="FFFFFF"/>
                </a:solidFill>
              </a:rPr>
              <a:t>Community Capacity Matters to Church</a:t>
            </a:r>
          </a:p>
        </p:txBody>
      </p:sp>
      <p:sp>
        <p:nvSpPr>
          <p:cNvPr id="392" name="Shape 392"/>
          <p:cNvSpPr/>
          <p:nvPr>
            <p:ph type="body" idx="1"/>
          </p:nvPr>
        </p:nvSpPr>
        <p:spPr>
          <a:prstGeom prst="rect">
            <a:avLst/>
          </a:prstGeom>
        </p:spPr>
        <p:txBody>
          <a:bodyPr/>
          <a:lstStyle/>
          <a:p>
            <a:pPr lvl="0" marL="1270000" indent="-952500">
              <a:defRPr sz="1800">
                <a:solidFill>
                  <a:srgbClr val="000000"/>
                </a:solidFill>
              </a:defRPr>
            </a:pPr>
            <a:r>
              <a:rPr sz="7000">
                <a:solidFill>
                  <a:srgbClr val="FFFFFF"/>
                </a:solidFill>
              </a:rPr>
              <a:t>Sense of Community</a:t>
            </a:r>
            <a:endParaRPr sz="7000">
              <a:solidFill>
                <a:srgbClr val="FFFFFF"/>
              </a:solidFill>
            </a:endParaRPr>
          </a:p>
          <a:p>
            <a:pPr lvl="0" marL="1270000" indent="-952500">
              <a:defRPr sz="1800">
                <a:solidFill>
                  <a:srgbClr val="000000"/>
                </a:solidFill>
              </a:defRPr>
            </a:pPr>
            <a:r>
              <a:rPr sz="7000">
                <a:solidFill>
                  <a:srgbClr val="FFFFFF"/>
                </a:solidFill>
              </a:rPr>
              <a:t>Community Engagement</a:t>
            </a:r>
          </a:p>
        </p:txBody>
      </p:sp>
    </p:spTree>
  </p:cSld>
  <p:clrMapOvr>
    <a:masterClrMapping/>
  </p:clrMapOvr>
  <p:transition spd="med" advClick="1">
    <p:dissolve/>
  </p:transition>
</p:sld>
</file>

<file path=ppt/slides/slide5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396" name="Chart 396"/>
          <p:cNvGraphicFramePr/>
          <p:nvPr/>
        </p:nvGraphicFramePr>
        <p:xfrm>
          <a:off x="990600" y="1694557"/>
          <a:ext cx="11941109" cy="6760866"/>
        </p:xfrm>
        <a:graphic xmlns:a="http://schemas.openxmlformats.org/drawingml/2006/main">
          <a:graphicData uri="http://schemas.openxmlformats.org/drawingml/2006/chart">
            <c:chart xmlns:c="http://schemas.openxmlformats.org/drawingml/2006/chart" r:id="rId3"/>
          </a:graphicData>
        </a:graphic>
      </p:graphicFrame>
      <p:sp>
        <p:nvSpPr>
          <p:cNvPr id="397" name="Shape 397"/>
          <p:cNvSpPr/>
          <p:nvPr>
            <p:ph type="title"/>
          </p:nvPr>
        </p:nvSpPr>
        <p:spPr>
          <a:xfrm>
            <a:off x="406400" y="240109"/>
            <a:ext cx="10464800" cy="1271191"/>
          </a:xfrm>
          <a:prstGeom prst="rect">
            <a:avLst/>
          </a:prstGeom>
        </p:spPr>
        <p:txBody>
          <a:bodyPr/>
          <a:lstStyle>
            <a:lvl1pPr>
              <a:defRPr sz="5800"/>
            </a:lvl1pPr>
          </a:lstStyle>
          <a:p>
            <a:pPr lvl="0">
              <a:defRPr sz="1800">
                <a:solidFill>
                  <a:srgbClr val="000000"/>
                </a:solidFill>
              </a:defRPr>
            </a:pPr>
            <a:r>
              <a:rPr sz="5800">
                <a:solidFill>
                  <a:srgbClr val="FFFFFF"/>
                </a:solidFill>
              </a:rPr>
              <a:t>Your Neighbors Self-Identification</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2" grpId="1" fill="hold">
                                  <p:stCondLst>
                                    <p:cond delay="0"/>
                                  </p:stCondLst>
                                  <p:childTnLst>
                                    <p:set>
                                      <p:cBhvr>
                                        <p:cTn id="6" fill="hold"/>
                                        <p:tgtEl>
                                          <p:spTgt spid="396">
                                            <p:graphicEl>
                                              <a:chart bldStep="gridLegend" categoryIdx="-3" seriesIdx="-3"/>
                                            </p:graphicEl>
                                          </p:spTgt>
                                        </p:tgtEl>
                                        <p:attrNameLst>
                                          <p:attrName>style.visibility</p:attrName>
                                        </p:attrNameLst>
                                      </p:cBhvr>
                                      <p:to>
                                        <p:strVal val="visible"/>
                                      </p:to>
                                    </p:set>
                                    <p:animEffect filter="wipe(down)" transition="in">
                                      <p:cBhvr>
                                        <p:cTn id="7" dur="1000"/>
                                        <p:tgtEl>
                                          <p:spTgt spid="396">
                                            <p:graphicEl>
                                              <a:chart bldStep="gridLegend" categoryIdx="-3" seriesIdx="-3"/>
                                            </p:graphic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2" grpId="1" fill="hold">
                                  <p:stCondLst>
                                    <p:cond delay="0"/>
                                  </p:stCondLst>
                                  <p:childTnLst>
                                    <p:set>
                                      <p:cBhvr>
                                        <p:cTn id="11" fill="hold"/>
                                        <p:tgtEl>
                                          <p:spTgt spid="396">
                                            <p:graphicEl>
                                              <a:chart bldStep="series" categoryIdx="-4" seriesIdx="0"/>
                                            </p:graphicEl>
                                          </p:spTgt>
                                        </p:tgtEl>
                                        <p:attrNameLst>
                                          <p:attrName>style.visibility</p:attrName>
                                        </p:attrNameLst>
                                      </p:cBhvr>
                                      <p:to>
                                        <p:strVal val="visible"/>
                                      </p:to>
                                    </p:set>
                                    <p:animEffect filter="wipe(down)" transition="in">
                                      <p:cBhvr>
                                        <p:cTn id="12" dur="1000"/>
                                        <p:tgtEl>
                                          <p:spTgt spid="396">
                                            <p:graphicEl>
                                              <a:chart bldStep="series" categoryIdx="-4" seriesIdx="0"/>
                                            </p:graphic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2" grpId="1" fill="hold">
                                  <p:stCondLst>
                                    <p:cond delay="0"/>
                                  </p:stCondLst>
                                  <p:childTnLst>
                                    <p:set>
                                      <p:cBhvr>
                                        <p:cTn id="16" fill="hold"/>
                                        <p:tgtEl>
                                          <p:spTgt spid="396">
                                            <p:graphicEl>
                                              <a:chart bldStep="series" categoryIdx="-4" seriesIdx="1"/>
                                            </p:graphicEl>
                                          </p:spTgt>
                                        </p:tgtEl>
                                        <p:attrNameLst>
                                          <p:attrName>style.visibility</p:attrName>
                                        </p:attrNameLst>
                                      </p:cBhvr>
                                      <p:to>
                                        <p:strVal val="visible"/>
                                      </p:to>
                                    </p:set>
                                    <p:animEffect filter="wipe(down)" transition="in">
                                      <p:cBhvr>
                                        <p:cTn id="17" dur="1000"/>
                                        <p:tgtEl>
                                          <p:spTgt spid="396">
                                            <p:graphicEl>
                                              <a:chart bldStep="series" categoryIdx="-4" seriesIdx="1"/>
                                            </p:graphic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2" grpId="1" fill="hold">
                                  <p:stCondLst>
                                    <p:cond delay="0"/>
                                  </p:stCondLst>
                                  <p:childTnLst>
                                    <p:set>
                                      <p:cBhvr>
                                        <p:cTn id="21" fill="hold"/>
                                        <p:tgtEl>
                                          <p:spTgt spid="396">
                                            <p:graphicEl>
                                              <a:chart bldStep="series" categoryIdx="-4" seriesIdx="2"/>
                                            </p:graphicEl>
                                          </p:spTgt>
                                        </p:tgtEl>
                                        <p:attrNameLst>
                                          <p:attrName>style.visibility</p:attrName>
                                        </p:attrNameLst>
                                      </p:cBhvr>
                                      <p:to>
                                        <p:strVal val="visible"/>
                                      </p:to>
                                    </p:set>
                                    <p:animEffect filter="wipe(down)" transition="in">
                                      <p:cBhvr>
                                        <p:cTn id="22" dur="1000"/>
                                        <p:tgtEl>
                                          <p:spTgt spid="396">
                                            <p:graphicEl>
                                              <a:chart bldStep="series" categoryIdx="-4" seriesIdx="2"/>
                                            </p:graphic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4" presetID="22" grpId="1" fill="hold">
                                  <p:stCondLst>
                                    <p:cond delay="0"/>
                                  </p:stCondLst>
                                  <p:childTnLst>
                                    <p:set>
                                      <p:cBhvr>
                                        <p:cTn id="26" fill="hold"/>
                                        <p:tgtEl>
                                          <p:spTgt spid="396">
                                            <p:graphicEl>
                                              <a:chart bldStep="series" categoryIdx="-4" seriesIdx="3"/>
                                            </p:graphicEl>
                                          </p:spTgt>
                                        </p:tgtEl>
                                        <p:attrNameLst>
                                          <p:attrName>style.visibility</p:attrName>
                                        </p:attrNameLst>
                                      </p:cBhvr>
                                      <p:to>
                                        <p:strVal val="visible"/>
                                      </p:to>
                                    </p:set>
                                    <p:animEffect filter="wipe(down)" transition="in">
                                      <p:cBhvr>
                                        <p:cTn id="27" dur="1000"/>
                                        <p:tgtEl>
                                          <p:spTgt spid="396">
                                            <p:graphicEl>
                                              <a:chart bldStep="series" categoryIdx="-4" seriesIdx="3"/>
                                            </p:graphic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4" presetID="22" grpId="1" fill="hold">
                                  <p:stCondLst>
                                    <p:cond delay="0"/>
                                  </p:stCondLst>
                                  <p:childTnLst>
                                    <p:set>
                                      <p:cBhvr>
                                        <p:cTn id="31" fill="hold"/>
                                        <p:tgtEl>
                                          <p:spTgt spid="396">
                                            <p:graphicEl>
                                              <a:chart bldStep="series" categoryIdx="-4" seriesIdx="4"/>
                                            </p:graphicEl>
                                          </p:spTgt>
                                        </p:tgtEl>
                                        <p:attrNameLst>
                                          <p:attrName>style.visibility</p:attrName>
                                        </p:attrNameLst>
                                      </p:cBhvr>
                                      <p:to>
                                        <p:strVal val="visible"/>
                                      </p:to>
                                    </p:set>
                                    <p:animEffect filter="wipe(down)" transition="in">
                                      <p:cBhvr>
                                        <p:cTn id="32" dur="1000"/>
                                        <p:tgtEl>
                                          <p:spTgt spid="396">
                                            <p:graphicEl>
                                              <a:chart bldStep="series" categoryIdx="-4" seriesIdx="4"/>
                                            </p:graphic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4" presetID="22" grpId="1" fill="hold">
                                  <p:stCondLst>
                                    <p:cond delay="0"/>
                                  </p:stCondLst>
                                  <p:childTnLst>
                                    <p:set>
                                      <p:cBhvr>
                                        <p:cTn id="36" fill="hold"/>
                                        <p:tgtEl>
                                          <p:spTgt spid="396">
                                            <p:graphicEl>
                                              <a:chart bldStep="series" categoryIdx="-4" seriesIdx="5"/>
                                            </p:graphicEl>
                                          </p:spTgt>
                                        </p:tgtEl>
                                        <p:attrNameLst>
                                          <p:attrName>style.visibility</p:attrName>
                                        </p:attrNameLst>
                                      </p:cBhvr>
                                      <p:to>
                                        <p:strVal val="visible"/>
                                      </p:to>
                                    </p:set>
                                    <p:animEffect filter="wipe(down)" transition="in">
                                      <p:cBhvr>
                                        <p:cTn id="37" dur="1000"/>
                                        <p:tgtEl>
                                          <p:spTgt spid="396">
                                            <p:graphicEl>
                                              <a:chart bldStep="series" categoryIdx="-4" seriesIdx="5"/>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396" grpId="1">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401" name="CHurch BW.jpg"/>
          <p:cNvPicPr/>
          <p:nvPr/>
        </p:nvPicPr>
        <p:blipFill>
          <a:blip r:embed="rId2">
            <a:extLst/>
          </a:blip>
          <a:stretch>
            <a:fillRect/>
          </a:stretch>
        </p:blipFill>
        <p:spPr>
          <a:xfrm>
            <a:off x="11346244" y="747978"/>
            <a:ext cx="962071" cy="1170238"/>
          </a:xfrm>
          <a:prstGeom prst="rect">
            <a:avLst/>
          </a:prstGeom>
          <a:ln w="12700">
            <a:miter lim="400000"/>
          </a:ln>
        </p:spPr>
      </p:pic>
      <p:graphicFrame>
        <p:nvGraphicFramePr>
          <p:cNvPr id="402" name="Table 402"/>
          <p:cNvGraphicFramePr/>
          <p:nvPr/>
        </p:nvGraphicFramePr>
        <p:xfrm>
          <a:off x="622300" y="2063326"/>
          <a:ext cx="11760200" cy="730250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880100"/>
                <a:gridCol w="5880100"/>
              </a:tblGrid>
              <a:tr h="977927">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Framework</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Context of Decline</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r>
              <a:tr h="3048833">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a victim
Capacity impaired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Denominational
Organizational
Theological
Tactical</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r h="3275739">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change agent
Capacity increases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Sociological
Ecological
Spiritual
Strategic</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bl>
          </a:graphicData>
        </a:graphic>
      </p:graphicFrame>
      <p:sp>
        <p:nvSpPr>
          <p:cNvPr id="403" name="Shape 403"/>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Revolution Framework Context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2"/>
                                        </p:tgtEl>
                                        <p:attrNameLst>
                                          <p:attrName>style.visibility</p:attrName>
                                        </p:attrNameLst>
                                      </p:cBhvr>
                                      <p:to>
                                        <p:strVal val="visible"/>
                                      </p:to>
                                    </p:set>
                                    <p:animEffect filter="fade" transition="in">
                                      <p:cBhvr>
                                        <p:cTn id="7"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1"/>
    </p:bldLst>
  </p:timing>
</p:sld>
</file>

<file path=ppt/slides/slide5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405" name="CHurch BW.jpg"/>
          <p:cNvPicPr/>
          <p:nvPr/>
        </p:nvPicPr>
        <p:blipFill>
          <a:blip r:embed="rId2">
            <a:extLst/>
          </a:blip>
          <a:stretch>
            <a:fillRect/>
          </a:stretch>
        </p:blipFill>
        <p:spPr>
          <a:xfrm>
            <a:off x="11346244" y="747978"/>
            <a:ext cx="962071" cy="1170238"/>
          </a:xfrm>
          <a:prstGeom prst="rect">
            <a:avLst/>
          </a:prstGeom>
          <a:ln w="12700">
            <a:miter lim="400000"/>
          </a:ln>
        </p:spPr>
      </p:pic>
      <p:graphicFrame>
        <p:nvGraphicFramePr>
          <p:cNvPr id="406" name="Table 406"/>
          <p:cNvGraphicFramePr/>
          <p:nvPr/>
        </p:nvGraphicFramePr>
        <p:xfrm>
          <a:off x="622300" y="2063326"/>
          <a:ext cx="11760200" cy="730250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880100"/>
                <a:gridCol w="5880100"/>
              </a:tblGrid>
              <a:tr h="977927">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Framework</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Reason for Decline</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r>
              <a:tr h="3048833">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a victim
Capacity impaired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Death
Transfer
Role Removal
People Just Drifted Away
Our Neighbors Aren’t Religious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r h="3275739">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change agent
Capacity increases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Focus is Church
Disconnect from Community
Withdraw Social Capital
Confuse Equity Holders with Stakeholders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bl>
          </a:graphicData>
        </a:graphic>
      </p:graphicFrame>
      <p:sp>
        <p:nvSpPr>
          <p:cNvPr id="407" name="Shape 407"/>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Revolution Framework Reason</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fade" transition="in">
                                      <p:cBhvr>
                                        <p:cTn id="7"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1"/>
    </p:bldLst>
  </p:timing>
</p:sld>
</file>

<file path=ppt/slides/slide5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409" name="CHurch BW.jpg"/>
          <p:cNvPicPr/>
          <p:nvPr/>
        </p:nvPicPr>
        <p:blipFill>
          <a:blip r:embed="rId2">
            <a:extLst/>
          </a:blip>
          <a:stretch>
            <a:fillRect/>
          </a:stretch>
        </p:blipFill>
        <p:spPr>
          <a:xfrm>
            <a:off x="11346244" y="747978"/>
            <a:ext cx="962071" cy="1170238"/>
          </a:xfrm>
          <a:prstGeom prst="rect">
            <a:avLst/>
          </a:prstGeom>
          <a:ln w="12700">
            <a:miter lim="400000"/>
          </a:ln>
        </p:spPr>
      </p:pic>
      <p:graphicFrame>
        <p:nvGraphicFramePr>
          <p:cNvPr id="410" name="Table 410"/>
          <p:cNvGraphicFramePr/>
          <p:nvPr/>
        </p:nvGraphicFramePr>
        <p:xfrm>
          <a:off x="622300" y="2063326"/>
          <a:ext cx="11760200" cy="730250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880100"/>
                <a:gridCol w="5880100"/>
              </a:tblGrid>
              <a:tr h="977927">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Framework</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Remedy for Decline</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r>
              <a:tr h="3048833">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a victim
Capacity impaired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Community -&gt; Church
More Evangelism
Change Leaders
Change Theology</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r h="3275739">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change agent
Capacity increases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-&gt; Community
Volunteerism
Unique Mission
Redeploy Assets
Community Re-Engagement</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bl>
          </a:graphicData>
        </a:graphic>
      </p:graphicFrame>
      <p:sp>
        <p:nvSpPr>
          <p:cNvPr id="411" name="Shape 411"/>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Revolution Framework Remedy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0"/>
                                        </p:tgtEl>
                                        <p:attrNameLst>
                                          <p:attrName>style.visibility</p:attrName>
                                        </p:attrNameLst>
                                      </p:cBhvr>
                                      <p:to>
                                        <p:strVal val="visible"/>
                                      </p:to>
                                    </p:set>
                                    <p:animEffect filter="fade" transition="in">
                                      <p:cBhvr>
                                        <p:cTn id="7"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600754" y="941544"/>
            <a:ext cx="11803292" cy="1298079"/>
          </a:xfrm>
          <a:prstGeom prst="rect">
            <a:avLst/>
          </a:prstGeom>
        </p:spPr>
        <p:txBody>
          <a:bodyPr/>
          <a:lstStyle/>
          <a:p>
            <a:pPr lvl="0">
              <a:defRPr sz="1800">
                <a:solidFill>
                  <a:srgbClr val="000000"/>
                </a:solidFill>
              </a:defRPr>
            </a:pPr>
            <a:r>
              <a:rPr sz="4600">
                <a:solidFill>
                  <a:srgbClr val="FFFFFF"/>
                </a:solidFill>
              </a:rPr>
              <a:t>We Start Where We Are</a:t>
            </a:r>
          </a:p>
        </p:txBody>
      </p:sp>
      <p:sp>
        <p:nvSpPr>
          <p:cNvPr id="90" name="Shape 90"/>
          <p:cNvSpPr/>
          <p:nvPr>
            <p:ph type="body" idx="1"/>
          </p:nvPr>
        </p:nvSpPr>
        <p:spPr>
          <a:prstGeom prst="rect">
            <a:avLst/>
          </a:prstGeom>
        </p:spPr>
        <p:txBody>
          <a:bodyPr/>
          <a:lstStyle/>
          <a:p>
            <a:pPr lvl="0"/>
          </a:p>
        </p:txBody>
      </p:sp>
      <p:pic>
        <p:nvPicPr>
          <p:cNvPr id="91" name="IMG_1787.jpeg"/>
          <p:cNvPicPr/>
          <p:nvPr/>
        </p:nvPicPr>
        <p:blipFill>
          <a:blip r:embed="rId2">
            <a:extLst/>
          </a:blip>
          <a:srcRect l="12711" t="25422" r="12711" b="0"/>
          <a:stretch>
            <a:fillRect/>
          </a:stretch>
        </p:blipFill>
        <p:spPr>
          <a:xfrm>
            <a:off x="1652984" y="2231231"/>
            <a:ext cx="9698686" cy="7274014"/>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16" presetID="23" grpId="1" fill="hold">
                                  <p:stCondLst>
                                    <p:cond delay="0"/>
                                  </p:stCondLst>
                                  <p:iterate type="el" backwards="0">
                                    <p:tmAbs val="0"/>
                                  </p:iterate>
                                  <p:childTnLst>
                                    <p:anim calcmode="lin" valueType="num">
                                      <p:cBhvr>
                                        <p:cTn id="6" dur="2500" fill="hold"/>
                                        <p:tgtEl>
                                          <p:spTgt spid="91"/>
                                        </p:tgtEl>
                                        <p:attrNameLst>
                                          <p:attrName>ppt_w</p:attrName>
                                        </p:attrNameLst>
                                      </p:cBhvr>
                                      <p:tavLst>
                                        <p:tav tm="0">
                                          <p:val>
                                            <p:strVal val="ppt_w"/>
                                          </p:val>
                                        </p:tav>
                                        <p:tav tm="100000">
                                          <p:val>
                                            <p:fltVal val="0"/>
                                          </p:val>
                                        </p:tav>
                                      </p:tavLst>
                                    </p:anim>
                                    <p:anim calcmode="lin" valueType="num">
                                      <p:cBhvr>
                                        <p:cTn id="7" dur="2500" fill="hold"/>
                                        <p:tgtEl>
                                          <p:spTgt spid="91"/>
                                        </p:tgtEl>
                                        <p:attrNameLst>
                                          <p:attrName>ppt_h</p:attrName>
                                        </p:attrNameLst>
                                      </p:cBhvr>
                                      <p:tavLst>
                                        <p:tav tm="0">
                                          <p:val>
                                            <p:strVal val="ppt_h"/>
                                          </p:val>
                                        </p:tav>
                                        <p:tav tm="100000">
                                          <p:val>
                                            <p:fltVal val="0"/>
                                          </p:val>
                                        </p:tav>
                                      </p:tavLst>
                                    </p:anim>
                                    <p:set>
                                      <p:cBhvr>
                                        <p:cTn id="8" fill="hold">
                                          <p:stCondLst>
                                            <p:cond delay="2499"/>
                                          </p:stCondLst>
                                        </p:cTn>
                                        <p:tgtEl>
                                          <p:spTgt spid="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Lst>
  </p:timing>
</p:sld>
</file>

<file path=ppt/slides/slide6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413" name="CHurch BW.jpg"/>
          <p:cNvPicPr/>
          <p:nvPr/>
        </p:nvPicPr>
        <p:blipFill>
          <a:blip r:embed="rId2">
            <a:extLst/>
          </a:blip>
          <a:stretch>
            <a:fillRect/>
          </a:stretch>
        </p:blipFill>
        <p:spPr>
          <a:xfrm>
            <a:off x="11346244" y="747978"/>
            <a:ext cx="962071" cy="1170238"/>
          </a:xfrm>
          <a:prstGeom prst="rect">
            <a:avLst/>
          </a:prstGeom>
          <a:ln w="12700">
            <a:miter lim="400000"/>
          </a:ln>
        </p:spPr>
      </p:pic>
      <p:graphicFrame>
        <p:nvGraphicFramePr>
          <p:cNvPr id="414" name="Table 414"/>
          <p:cNvGraphicFramePr/>
          <p:nvPr/>
        </p:nvGraphicFramePr>
        <p:xfrm>
          <a:off x="622300" y="2063326"/>
          <a:ext cx="11760200" cy="730250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880100"/>
                <a:gridCol w="5880100"/>
              </a:tblGrid>
              <a:tr h="977927">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Framework</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c>
                  <a:txBody>
                    <a:bodyPr/>
                    <a:lstStyle/>
                    <a:p>
                      <a:pPr lvl="0" defTabSz="914400">
                        <a:tabLst>
                          <a:tab pos="914400" algn="l"/>
                        </a:tabLst>
                        <a:defRPr sz="1800">
                          <a:solidFill>
                            <a:srgbClr val="000000"/>
                          </a:solidFill>
                        </a:defRPr>
                      </a:pPr>
                      <a:r>
                        <a:rPr sz="3800">
                          <a:solidFill>
                            <a:srgbClr val="FFFFFF"/>
                          </a:solidFill>
                          <a:latin typeface="+mn-lt"/>
                          <a:ea typeface="+mn-ea"/>
                          <a:cs typeface="+mn-cs"/>
                          <a:sym typeface="Gill Sans"/>
                        </a:rPr>
                        <a:t>Behaviors to Increase</a:t>
                      </a:r>
                    </a:p>
                  </a:txBody>
                  <a:tcPr marL="63500" marR="63500" marT="63500" marB="635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gradFill flip="none" rotWithShape="1">
                      <a:gsLst>
                        <a:gs pos="0">
                          <a:srgbClr val="0066C1"/>
                        </a:gs>
                        <a:gs pos="100000">
                          <a:srgbClr val="094593"/>
                        </a:gs>
                      </a:gsLst>
                      <a:lin ang="5400000" scaled="0"/>
                    </a:gradFill>
                  </a:tcPr>
                </a:tc>
              </a:tr>
              <a:tr h="3048833">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a victim
Capacity impaired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Use Same Skills
Work Harder
Inward Focus
Stay the Course (or)
Give Up</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r h="3275739">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Church is change agent
Capacity increases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lvl="0" defTabSz="914400">
                        <a:tabLst>
                          <a:tab pos="914400" algn="l"/>
                        </a:tabLst>
                        <a:defRPr sz="1800">
                          <a:solidFill>
                            <a:srgbClr val="000000"/>
                          </a:solidFill>
                        </a:defRPr>
                      </a:pPr>
                      <a:r>
                        <a:rPr sz="3600">
                          <a:solidFill>
                            <a:srgbClr val="FFFFFF"/>
                          </a:solidFill>
                          <a:latin typeface="+mn-lt"/>
                          <a:ea typeface="+mn-ea"/>
                          <a:cs typeface="+mn-cs"/>
                          <a:sym typeface="Gill Sans"/>
                        </a:rPr>
                        <a:t>Innovation
New Competencies
Work Smarter
Focus Ministry Outside
Love the World in Jesus’ Name</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bl>
          </a:graphicData>
        </a:graphic>
      </p:graphicFrame>
      <p:sp>
        <p:nvSpPr>
          <p:cNvPr id="415" name="Shape 415"/>
          <p:cNvSpPr/>
          <p:nvPr>
            <p:ph type="title"/>
          </p:nvPr>
        </p:nvSpPr>
        <p:spPr>
          <a:prstGeom prst="rect">
            <a:avLst/>
          </a:prstGeom>
        </p:spPr>
        <p:txBody>
          <a:bodyPr/>
          <a:lstStyle>
            <a:lvl1pPr>
              <a:defRPr sz="5600"/>
            </a:lvl1pPr>
          </a:lstStyle>
          <a:p>
            <a:pPr lvl="0">
              <a:defRPr sz="1800">
                <a:solidFill>
                  <a:srgbClr val="000000"/>
                </a:solidFill>
              </a:defRPr>
            </a:pPr>
            <a:r>
              <a:rPr sz="5600">
                <a:solidFill>
                  <a:srgbClr val="FFFFFF"/>
                </a:solidFill>
              </a:rPr>
              <a:t>Revolution Framework Behavior</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4"/>
                                        </p:tgtEl>
                                        <p:attrNameLst>
                                          <p:attrName>style.visibility</p:attrName>
                                        </p:attrNameLst>
                                      </p:cBhvr>
                                      <p:to>
                                        <p:strVal val="visible"/>
                                      </p:to>
                                    </p:set>
                                    <p:animEffect filter="fade" transition="in">
                                      <p:cBhvr>
                                        <p:cTn id="7"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1"/>
    </p:bldLst>
  </p:timing>
</p:sld>
</file>

<file path=ppt/slides/slide6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17" name="Shape 417"/>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Incumbent vs Emergent</a:t>
            </a:r>
          </a:p>
        </p:txBody>
      </p:sp>
      <p:sp>
        <p:nvSpPr>
          <p:cNvPr id="418" name="Shape 418"/>
          <p:cNvSpPr/>
          <p:nvPr>
            <p:ph type="body" idx="1"/>
          </p:nvPr>
        </p:nvSpPr>
        <p:spPr>
          <a:xfrm>
            <a:off x="1270000" y="2768600"/>
            <a:ext cx="10464800" cy="6535341"/>
          </a:xfrm>
          <a:prstGeom prst="rect">
            <a:avLst/>
          </a:prstGeom>
        </p:spPr>
        <p:txBody>
          <a:bodyPr/>
          <a:lstStyle/>
          <a:p>
            <a:pPr lvl="0" marL="1270000" indent="-952500">
              <a:defRPr sz="1800">
                <a:solidFill>
                  <a:srgbClr val="000000"/>
                </a:solidFill>
              </a:defRPr>
            </a:pPr>
            <a:r>
              <a:rPr sz="7000">
                <a:solidFill>
                  <a:srgbClr val="FFFFFF"/>
                </a:solidFill>
              </a:rPr>
              <a:t>Hold on to what you have (had?) or</a:t>
            </a:r>
            <a:endParaRPr sz="7000">
              <a:solidFill>
                <a:srgbClr val="FFFFFF"/>
              </a:solidFill>
            </a:endParaRPr>
          </a:p>
          <a:p>
            <a:pPr lvl="0" marL="1270000" indent="-952500">
              <a:defRPr sz="1800">
                <a:solidFill>
                  <a:srgbClr val="000000"/>
                </a:solidFill>
              </a:defRPr>
            </a:pPr>
            <a:r>
              <a:rPr sz="7000">
                <a:solidFill>
                  <a:srgbClr val="FFFFFF"/>
                </a:solidFill>
              </a:rPr>
              <a:t>Experience the living God to through an innovative new church</a:t>
            </a:r>
          </a:p>
        </p:txBody>
      </p:sp>
    </p:spTree>
  </p:cSld>
  <p:clrMapOvr>
    <a:masterClrMapping/>
  </p:clrMapOvr>
  <p:transition spd="med" advClick="1">
    <p:dissolve/>
  </p:transition>
</p:sld>
</file>

<file path=ppt/slides/slide6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22" name="Shape 422"/>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Equilibrium Fosters Nostalgia</a:t>
            </a:r>
          </a:p>
        </p:txBody>
      </p:sp>
      <p:sp>
        <p:nvSpPr>
          <p:cNvPr id="423" name="Shape 423"/>
          <p:cNvSpPr/>
          <p:nvPr>
            <p:ph type="body" idx="1"/>
          </p:nvPr>
        </p:nvSpPr>
        <p:spPr>
          <a:prstGeom prst="rect">
            <a:avLst/>
          </a:prstGeom>
        </p:spPr>
        <p:txBody>
          <a:bodyPr/>
          <a:lstStyle/>
          <a:p>
            <a:pPr lvl="0" marL="943428" indent="-625928" defTabSz="457200">
              <a:defRPr sz="1800">
                <a:solidFill>
                  <a:srgbClr val="000000"/>
                </a:solidFill>
              </a:defRPr>
            </a:pPr>
            <a:r>
              <a:rPr sz="4600">
                <a:solidFill>
                  <a:srgbClr val="FFFFFF"/>
                </a:solidFill>
              </a:rPr>
              <a:t>It’s not 1968, 1980, or even 2010 anymore</a:t>
            </a:r>
            <a:endParaRPr sz="4600">
              <a:solidFill>
                <a:srgbClr val="FFFFFF"/>
              </a:solidFill>
            </a:endParaRPr>
          </a:p>
          <a:p>
            <a:pPr lvl="0" marL="943428" indent="-625928" defTabSz="457200">
              <a:defRPr sz="1800">
                <a:solidFill>
                  <a:srgbClr val="000000"/>
                </a:solidFill>
              </a:defRPr>
            </a:pPr>
            <a:r>
              <a:rPr sz="4600">
                <a:solidFill>
                  <a:srgbClr val="FFFFFF"/>
                </a:solidFill>
              </a:rPr>
              <a:t>Get ready for change</a:t>
            </a:r>
            <a:endParaRPr sz="4600">
              <a:solidFill>
                <a:srgbClr val="FFFFFF"/>
              </a:solidFill>
            </a:endParaRPr>
          </a:p>
          <a:p>
            <a:pPr lvl="0" marL="943428" indent="-625928" defTabSz="457200">
              <a:defRPr sz="1800">
                <a:solidFill>
                  <a:srgbClr val="000000"/>
                </a:solidFill>
              </a:defRPr>
            </a:pPr>
            <a:r>
              <a:rPr sz="4600">
                <a:solidFill>
                  <a:srgbClr val="FFFFFF"/>
                </a:solidFill>
              </a:rPr>
              <a:t>Choice is yours to make</a:t>
            </a:r>
          </a:p>
        </p:txBody>
      </p:sp>
    </p:spTree>
  </p:cSld>
  <p:clrMapOvr>
    <a:masterClrMapping/>
  </p:clrMapOvr>
  <p:transition spd="med" advClick="1">
    <p:dissolve/>
  </p:transition>
</p:sld>
</file>

<file path=ppt/slides/slide6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25" name="Shape 425"/>
          <p:cNvSpPr/>
          <p:nvPr>
            <p:ph type="title"/>
          </p:nvPr>
        </p:nvSpPr>
        <p:spPr>
          <a:xfrm>
            <a:off x="958457" y="254000"/>
            <a:ext cx="11087886" cy="2438400"/>
          </a:xfrm>
          <a:prstGeom prst="rect">
            <a:avLst/>
          </a:prstGeom>
        </p:spPr>
        <p:txBody>
          <a:bodyPr/>
          <a:lstStyle>
            <a:lvl1pPr>
              <a:defRPr sz="5800"/>
            </a:lvl1pPr>
          </a:lstStyle>
          <a:p>
            <a:pPr lvl="0">
              <a:defRPr sz="1800">
                <a:solidFill>
                  <a:srgbClr val="000000"/>
                </a:solidFill>
              </a:defRPr>
            </a:pPr>
            <a:r>
              <a:rPr sz="5800">
                <a:solidFill>
                  <a:srgbClr val="FFFFFF"/>
                </a:solidFill>
              </a:rPr>
              <a:t>Renew Mindset, Grow, and Change</a:t>
            </a:r>
          </a:p>
        </p:txBody>
      </p:sp>
      <p:sp>
        <p:nvSpPr>
          <p:cNvPr id="426" name="Shape 426"/>
          <p:cNvSpPr/>
          <p:nvPr>
            <p:ph type="body" idx="1"/>
          </p:nvPr>
        </p:nvSpPr>
        <p:spPr>
          <a:prstGeom prst="rect">
            <a:avLst/>
          </a:prstGeom>
        </p:spPr>
        <p:txBody>
          <a:bodyPr/>
          <a:lstStyle/>
          <a:p>
            <a:pPr lvl="0" marL="943428" indent="-625928" defTabSz="457200">
              <a:defRPr sz="1800">
                <a:solidFill>
                  <a:srgbClr val="000000"/>
                </a:solidFill>
              </a:defRPr>
            </a:pPr>
            <a:r>
              <a:rPr sz="4600">
                <a:solidFill>
                  <a:srgbClr val="FFFFFF"/>
                </a:solidFill>
              </a:rPr>
              <a:t>Adapt to new realities</a:t>
            </a:r>
            <a:endParaRPr sz="4600">
              <a:solidFill>
                <a:srgbClr val="FFFFFF"/>
              </a:solidFill>
            </a:endParaRPr>
          </a:p>
          <a:p>
            <a:pPr lvl="0" marL="943428" indent="-625928" defTabSz="457200">
              <a:defRPr sz="1800">
                <a:solidFill>
                  <a:srgbClr val="000000"/>
                </a:solidFill>
              </a:defRPr>
            </a:pPr>
            <a:r>
              <a:rPr sz="4600">
                <a:solidFill>
                  <a:srgbClr val="FFFFFF"/>
                </a:solidFill>
              </a:rPr>
              <a:t>Embrace a Return on Innovation (not investment) model</a:t>
            </a:r>
            <a:endParaRPr sz="4600">
              <a:solidFill>
                <a:srgbClr val="FFFFFF"/>
              </a:solidFill>
            </a:endParaRPr>
          </a:p>
          <a:p>
            <a:pPr lvl="0" marL="943428" indent="-625928" defTabSz="457200">
              <a:defRPr sz="1800">
                <a:solidFill>
                  <a:srgbClr val="000000"/>
                </a:solidFill>
              </a:defRPr>
            </a:pPr>
            <a:r>
              <a:rPr sz="4600">
                <a:solidFill>
                  <a:srgbClr val="FFFFFF"/>
                </a:solidFill>
              </a:rPr>
              <a:t>Congregations can choose growth of context, ecologies, communities, and ministry</a:t>
            </a:r>
          </a:p>
        </p:txBody>
      </p:sp>
    </p:spTree>
  </p:cSld>
  <p:clrMapOvr>
    <a:masterClrMapping/>
  </p:clrMapOvr>
  <p:transition spd="med" advClick="1">
    <p:dissolve/>
  </p:transition>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prstGeom prst="rect">
            <a:avLst/>
          </a:prstGeom>
        </p:spPr>
        <p:txBody>
          <a:bodyPr/>
          <a:lstStyle/>
          <a:p>
            <a:pPr lvl="0">
              <a:defRPr sz="1800">
                <a:solidFill>
                  <a:srgbClr val="000000"/>
                </a:solidFill>
              </a:defRPr>
            </a:pPr>
            <a:r>
              <a:rPr sz="4600">
                <a:solidFill>
                  <a:srgbClr val="FFFFFF"/>
                </a:solidFill>
              </a:rPr>
              <a:t>Incentives for Destination Ministry</a:t>
            </a:r>
          </a:p>
        </p:txBody>
      </p:sp>
      <p:sp>
        <p:nvSpPr>
          <p:cNvPr id="429" name="Shape 429"/>
          <p:cNvSpPr/>
          <p:nvPr>
            <p:ph type="body" idx="1"/>
          </p:nvPr>
        </p:nvSpPr>
        <p:spPr>
          <a:prstGeom prst="rect">
            <a:avLst/>
          </a:prstGeom>
        </p:spPr>
        <p:txBody>
          <a:bodyPr/>
          <a:lstStyle/>
          <a:p>
            <a:pPr lvl="0">
              <a:defRPr sz="1800">
                <a:solidFill>
                  <a:srgbClr val="000000"/>
                </a:solidFill>
              </a:defRPr>
            </a:pPr>
            <a:r>
              <a:rPr sz="4200">
                <a:solidFill>
                  <a:srgbClr val="FFFFFF"/>
                </a:solidFill>
              </a:rPr>
              <a:t>Generate feedback for new models</a:t>
            </a:r>
            <a:endParaRPr sz="4200">
              <a:solidFill>
                <a:srgbClr val="FFFFFF"/>
              </a:solidFill>
            </a:endParaRPr>
          </a:p>
          <a:p>
            <a:pPr lvl="0">
              <a:defRPr sz="1800">
                <a:solidFill>
                  <a:srgbClr val="000000"/>
                </a:solidFill>
              </a:defRPr>
            </a:pPr>
            <a:r>
              <a:rPr sz="4200">
                <a:solidFill>
                  <a:srgbClr val="FFFFFF"/>
                </a:solidFill>
              </a:rPr>
              <a:t>Incentivize pastors and church leaders for innovating</a:t>
            </a:r>
            <a:endParaRPr sz="4200">
              <a:solidFill>
                <a:srgbClr val="FFFFFF"/>
              </a:solidFill>
            </a:endParaRPr>
          </a:p>
          <a:p>
            <a:pPr lvl="0">
              <a:defRPr sz="1800">
                <a:solidFill>
                  <a:srgbClr val="000000"/>
                </a:solidFill>
              </a:defRPr>
            </a:pPr>
            <a:r>
              <a:rPr sz="4200">
                <a:solidFill>
                  <a:srgbClr val="FFFFFF"/>
                </a:solidFill>
              </a:rPr>
              <a:t>Resist merely adjusting for </a:t>
            </a:r>
            <a:r>
              <a:rPr sz="4200">
                <a:solidFill>
                  <a:srgbClr val="FFFFFF"/>
                </a:solidFill>
                <a:latin typeface="Gill Sans SemiBold"/>
                <a:ea typeface="Gill Sans SemiBold"/>
                <a:cs typeface="Gill Sans SemiBold"/>
                <a:sym typeface="Gill Sans SemiBold"/>
              </a:rPr>
              <a:t>today's</a:t>
            </a:r>
            <a:r>
              <a:rPr sz="4200">
                <a:solidFill>
                  <a:srgbClr val="FFFFFF"/>
                </a:solidFill>
              </a:rPr>
              <a:t> world</a:t>
            </a:r>
            <a:endParaRPr sz="4200">
              <a:solidFill>
                <a:srgbClr val="FFFFFF"/>
              </a:solidFill>
            </a:endParaRPr>
          </a:p>
          <a:p>
            <a:pPr lvl="0">
              <a:defRPr sz="1800">
                <a:solidFill>
                  <a:srgbClr val="000000"/>
                </a:solidFill>
              </a:defRPr>
            </a:pPr>
            <a:r>
              <a:rPr sz="4200">
                <a:solidFill>
                  <a:srgbClr val="FFFFFF"/>
                </a:solidFill>
              </a:rPr>
              <a:t>Focus on </a:t>
            </a:r>
            <a:r>
              <a:rPr sz="4200">
                <a:solidFill>
                  <a:srgbClr val="FFFFFF"/>
                </a:solidFill>
                <a:latin typeface="Gill Sans SemiBold"/>
                <a:ea typeface="Gill Sans SemiBold"/>
                <a:cs typeface="Gill Sans SemiBold"/>
                <a:sym typeface="Gill Sans SemiBold"/>
              </a:rPr>
              <a:t>tomorrow's</a:t>
            </a:r>
            <a:r>
              <a:rPr sz="4200">
                <a:solidFill>
                  <a:srgbClr val="FFFFFF"/>
                </a:solidFill>
              </a:rPr>
              <a:t> world</a:t>
            </a:r>
          </a:p>
        </p:txBody>
      </p:sp>
    </p:spTree>
  </p:cSld>
  <p:clrMapOvr>
    <a:masterClrMapping/>
  </p:clrMapOvr>
  <p:transition spd="med" advClick="1">
    <p:dissolve/>
  </p:transition>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title"/>
          </p:nvPr>
        </p:nvSpPr>
        <p:spPr>
          <a:prstGeom prst="rect">
            <a:avLst/>
          </a:prstGeom>
        </p:spPr>
        <p:txBody>
          <a:bodyPr/>
          <a:lstStyle/>
          <a:p>
            <a:pPr lvl="0">
              <a:defRPr sz="1800">
                <a:solidFill>
                  <a:srgbClr val="000000"/>
                </a:solidFill>
              </a:defRPr>
            </a:pPr>
            <a:r>
              <a:rPr sz="4600">
                <a:solidFill>
                  <a:srgbClr val="FFFFFF"/>
                </a:solidFill>
              </a:rPr>
              <a:t>Revolutionary Measures</a:t>
            </a:r>
          </a:p>
        </p:txBody>
      </p:sp>
      <p:sp>
        <p:nvSpPr>
          <p:cNvPr id="434" name="Shape 434"/>
          <p:cNvSpPr/>
          <p:nvPr>
            <p:ph type="body" idx="1"/>
          </p:nvPr>
        </p:nvSpPr>
        <p:spPr>
          <a:prstGeom prst="rect">
            <a:avLst/>
          </a:prstGeom>
        </p:spPr>
        <p:txBody>
          <a:bodyPr/>
          <a:lstStyle>
            <a:lvl1pPr marL="1106714" indent="-789214">
              <a:defRPr sz="5800"/>
            </a:lvl1pPr>
            <a:lvl2pPr marL="1551214" indent="-789214">
              <a:defRPr sz="5800"/>
            </a:lvl2pPr>
          </a:lstStyle>
          <a:p>
            <a:pPr lvl="0">
              <a:defRPr sz="1800">
                <a:solidFill>
                  <a:srgbClr val="000000"/>
                </a:solidFill>
              </a:defRPr>
            </a:pPr>
            <a:r>
              <a:rPr sz="5800">
                <a:solidFill>
                  <a:srgbClr val="FFFFFF"/>
                </a:solidFill>
              </a:rPr>
              <a:t>The value of an organization's ministry per person impacted</a:t>
            </a:r>
            <a:endParaRPr sz="5800">
              <a:solidFill>
                <a:srgbClr val="FFFFFF"/>
              </a:solidFill>
            </a:endParaRPr>
          </a:p>
          <a:p>
            <a:pPr lvl="1">
              <a:defRPr sz="1800">
                <a:solidFill>
                  <a:srgbClr val="000000"/>
                </a:solidFill>
              </a:defRPr>
            </a:pPr>
            <a:r>
              <a:rPr sz="5800">
                <a:solidFill>
                  <a:srgbClr val="FFFFFF"/>
                </a:solidFill>
              </a:rPr>
              <a:t>Sense of Community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34">
                                            <p:bg/>
                                          </p:spTgt>
                                        </p:tgtEl>
                                        <p:attrNameLst>
                                          <p:attrName>style.visibility</p:attrName>
                                        </p:attrNameLst>
                                      </p:cBhvr>
                                      <p:to>
                                        <p:strVal val="visible"/>
                                      </p:to>
                                    </p:set>
                                    <p:animEffect filter="dissolve(right)" transition="in">
                                      <p:cBhvr>
                                        <p:cTn id="7" dur="3000"/>
                                        <p:tgtEl>
                                          <p:spTgt spid="434">
                                            <p:bg/>
                                          </p:spTgt>
                                        </p:tgtEl>
                                      </p:cBhvr>
                                    </p:animEffect>
                                  </p:childTnLst>
                                </p:cTn>
                              </p:par>
                              <p:par>
                                <p:cTn id="8" presetClass="entr" presetSubtype="8" presetID="9" grpId="1" fill="hold">
                                  <p:stCondLst>
                                    <p:cond delay="0"/>
                                  </p:stCondLst>
                                  <p:iterate type="el" backwards="0">
                                    <p:tmAbs val="0"/>
                                  </p:iterate>
                                  <p:childTnLst>
                                    <p:set>
                                      <p:cBhvr>
                                        <p:cTn id="9" fill="hold"/>
                                        <p:tgtEl>
                                          <p:spTgt spid="434">
                                            <p:txEl>
                                              <p:pRg st="0" end="0"/>
                                            </p:txEl>
                                          </p:spTgt>
                                        </p:tgtEl>
                                        <p:attrNameLst>
                                          <p:attrName>style.visibility</p:attrName>
                                        </p:attrNameLst>
                                      </p:cBhvr>
                                      <p:to>
                                        <p:strVal val="visible"/>
                                      </p:to>
                                    </p:set>
                                    <p:animEffect filter="dissolve(right)" transition="in">
                                      <p:cBhvr>
                                        <p:cTn id="10" dur="3000"/>
                                        <p:tgtEl>
                                          <p:spTgt spid="4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9" grpId="1" fill="hold">
                                  <p:stCondLst>
                                    <p:cond delay="0"/>
                                  </p:stCondLst>
                                  <p:iterate type="el" backwards="0">
                                    <p:tmAbs val="0"/>
                                  </p:iterate>
                                  <p:childTnLst>
                                    <p:set>
                                      <p:cBhvr>
                                        <p:cTn id="14" fill="hold"/>
                                        <p:tgtEl>
                                          <p:spTgt spid="434">
                                            <p:txEl>
                                              <p:pRg st="1" end="1"/>
                                            </p:txEl>
                                          </p:spTgt>
                                        </p:tgtEl>
                                        <p:attrNameLst>
                                          <p:attrName>style.visibility</p:attrName>
                                        </p:attrNameLst>
                                      </p:cBhvr>
                                      <p:to>
                                        <p:strVal val="visible"/>
                                      </p:to>
                                    </p:set>
                                    <p:animEffect filter="dissolve(right)" transition="in">
                                      <p:cBhvr>
                                        <p:cTn id="15" dur="3000"/>
                                        <p:tgtEl>
                                          <p:spTgt spid="43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4" grpId="1"/>
    </p:bldLst>
  </p:timing>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body" idx="1"/>
          </p:nvPr>
        </p:nvSpPr>
        <p:spPr>
          <a:prstGeom prst="rect">
            <a:avLst/>
          </a:prstGeom>
        </p:spPr>
        <p:txBody>
          <a:bodyPr/>
          <a:lstStyle>
            <a:lvl1pPr marL="1422400" indent="-1104900">
              <a:defRPr sz="5800"/>
            </a:lvl1pPr>
            <a:lvl2pPr marL="1866900" indent="-1104900">
              <a:defRPr sz="5800"/>
            </a:lvl2pPr>
          </a:lstStyle>
          <a:p>
            <a:pPr lvl="0">
              <a:defRPr sz="1800">
                <a:solidFill>
                  <a:srgbClr val="000000"/>
                </a:solidFill>
              </a:defRPr>
            </a:pPr>
            <a:r>
              <a:rPr sz="5800">
                <a:solidFill>
                  <a:srgbClr val="FFFFFF"/>
                </a:solidFill>
              </a:rPr>
              <a:t>The number of people impacted by your ministry</a:t>
            </a:r>
            <a:endParaRPr sz="5800">
              <a:solidFill>
                <a:srgbClr val="FFFFFF"/>
              </a:solidFill>
            </a:endParaRPr>
          </a:p>
          <a:p>
            <a:pPr lvl="1">
              <a:defRPr sz="1800">
                <a:solidFill>
                  <a:srgbClr val="000000"/>
                </a:solidFill>
              </a:defRPr>
            </a:pPr>
            <a:r>
              <a:rPr sz="5800">
                <a:solidFill>
                  <a:srgbClr val="FFFFFF"/>
                </a:solidFill>
              </a:rPr>
              <a:t>Community Engagement</a:t>
            </a:r>
          </a:p>
        </p:txBody>
      </p:sp>
      <p:sp>
        <p:nvSpPr>
          <p:cNvPr id="439" name="Shape 439"/>
          <p:cNvSpPr/>
          <p:nvPr>
            <p:ph type="title"/>
          </p:nvPr>
        </p:nvSpPr>
        <p:spPr>
          <a:prstGeom prst="rect">
            <a:avLst/>
          </a:prstGeom>
        </p:spPr>
        <p:txBody>
          <a:bodyPr/>
          <a:lstStyle/>
          <a:p>
            <a:pPr lvl="0">
              <a:defRPr sz="1800">
                <a:solidFill>
                  <a:srgbClr val="000000"/>
                </a:solidFill>
              </a:defRPr>
            </a:pPr>
            <a:r>
              <a:rPr sz="4600">
                <a:solidFill>
                  <a:srgbClr val="FFFFFF"/>
                </a:solidFill>
              </a:rPr>
              <a:t>Revolutionary Measures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38">
                                            <p:bg/>
                                          </p:spTgt>
                                        </p:tgtEl>
                                        <p:attrNameLst>
                                          <p:attrName>style.visibility</p:attrName>
                                        </p:attrNameLst>
                                      </p:cBhvr>
                                      <p:to>
                                        <p:strVal val="visible"/>
                                      </p:to>
                                    </p:set>
                                    <p:animEffect filter="dissolve(right)" transition="in">
                                      <p:cBhvr>
                                        <p:cTn id="7" dur="1250"/>
                                        <p:tgtEl>
                                          <p:spTgt spid="438">
                                            <p:bg/>
                                          </p:spTgt>
                                        </p:tgtEl>
                                      </p:cBhvr>
                                    </p:animEffect>
                                  </p:childTnLst>
                                </p:cTn>
                              </p:par>
                              <p:par>
                                <p:cTn id="8" presetClass="entr" presetSubtype="8" presetID="9" grpId="1" fill="hold">
                                  <p:stCondLst>
                                    <p:cond delay="0"/>
                                  </p:stCondLst>
                                  <p:iterate type="el" backwards="0">
                                    <p:tmAbs val="0"/>
                                  </p:iterate>
                                  <p:childTnLst>
                                    <p:set>
                                      <p:cBhvr>
                                        <p:cTn id="9" fill="hold"/>
                                        <p:tgtEl>
                                          <p:spTgt spid="438">
                                            <p:txEl>
                                              <p:pRg st="0" end="0"/>
                                            </p:txEl>
                                          </p:spTgt>
                                        </p:tgtEl>
                                        <p:attrNameLst>
                                          <p:attrName>style.visibility</p:attrName>
                                        </p:attrNameLst>
                                      </p:cBhvr>
                                      <p:to>
                                        <p:strVal val="visible"/>
                                      </p:to>
                                    </p:set>
                                    <p:animEffect filter="dissolve(right)" transition="in">
                                      <p:cBhvr>
                                        <p:cTn id="10" dur="1250"/>
                                        <p:tgtEl>
                                          <p:spTgt spid="4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9" grpId="1" fill="hold">
                                  <p:stCondLst>
                                    <p:cond delay="0"/>
                                  </p:stCondLst>
                                  <p:iterate type="el" backwards="0">
                                    <p:tmAbs val="0"/>
                                  </p:iterate>
                                  <p:childTnLst>
                                    <p:set>
                                      <p:cBhvr>
                                        <p:cTn id="14" fill="hold"/>
                                        <p:tgtEl>
                                          <p:spTgt spid="438">
                                            <p:txEl>
                                              <p:pRg st="1" end="1"/>
                                            </p:txEl>
                                          </p:spTgt>
                                        </p:tgtEl>
                                        <p:attrNameLst>
                                          <p:attrName>style.visibility</p:attrName>
                                        </p:attrNameLst>
                                      </p:cBhvr>
                                      <p:to>
                                        <p:strVal val="visible"/>
                                      </p:to>
                                    </p:set>
                                    <p:animEffect filter="dissolve(right)" transition="in">
                                      <p:cBhvr>
                                        <p:cTn id="15" dur="1250"/>
                                        <p:tgtEl>
                                          <p:spTgt spid="43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8" grpId="1"/>
    </p:bldLst>
  </p:timing>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ph type="body" idx="1"/>
          </p:nvPr>
        </p:nvSpPr>
        <p:spPr>
          <a:prstGeom prst="rect">
            <a:avLst/>
          </a:prstGeom>
        </p:spPr>
        <p:txBody>
          <a:bodyPr/>
          <a:lstStyle>
            <a:lvl1pPr marL="1422400" indent="-1104900">
              <a:defRPr sz="5800"/>
            </a:lvl1pPr>
            <a:lvl2pPr marL="1866900" indent="-1104900">
              <a:defRPr sz="5800"/>
            </a:lvl2pPr>
          </a:lstStyle>
          <a:p>
            <a:pPr lvl="0">
              <a:defRPr sz="1800">
                <a:solidFill>
                  <a:srgbClr val="000000"/>
                </a:solidFill>
              </a:defRPr>
            </a:pPr>
            <a:r>
              <a:rPr sz="5800">
                <a:solidFill>
                  <a:srgbClr val="FFFFFF"/>
                </a:solidFill>
              </a:rPr>
              <a:t>The frequency with which the group innovates to connect</a:t>
            </a:r>
            <a:endParaRPr sz="5800">
              <a:solidFill>
                <a:srgbClr val="FFFFFF"/>
              </a:solidFill>
            </a:endParaRPr>
          </a:p>
          <a:p>
            <a:pPr lvl="1">
              <a:defRPr sz="1800">
                <a:solidFill>
                  <a:srgbClr val="000000"/>
                </a:solidFill>
              </a:defRPr>
            </a:pPr>
            <a:r>
              <a:rPr sz="5800">
                <a:solidFill>
                  <a:srgbClr val="FFFFFF"/>
                </a:solidFill>
              </a:rPr>
              <a:t>Sustainable Reciprocity</a:t>
            </a:r>
          </a:p>
        </p:txBody>
      </p:sp>
      <p:sp>
        <p:nvSpPr>
          <p:cNvPr id="444" name="Shape 444"/>
          <p:cNvSpPr/>
          <p:nvPr>
            <p:ph type="title"/>
          </p:nvPr>
        </p:nvSpPr>
        <p:spPr>
          <a:prstGeom prst="rect">
            <a:avLst/>
          </a:prstGeom>
        </p:spPr>
        <p:txBody>
          <a:bodyPr/>
          <a:lstStyle/>
          <a:p>
            <a:pPr lvl="0">
              <a:defRPr sz="1800">
                <a:solidFill>
                  <a:srgbClr val="000000"/>
                </a:solidFill>
              </a:defRPr>
            </a:pPr>
            <a:r>
              <a:rPr sz="4600">
                <a:solidFill>
                  <a:srgbClr val="FFFFFF"/>
                </a:solidFill>
              </a:rPr>
              <a:t>Revolutionary Measures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43">
                                            <p:bg/>
                                          </p:spTgt>
                                        </p:tgtEl>
                                        <p:attrNameLst>
                                          <p:attrName>style.visibility</p:attrName>
                                        </p:attrNameLst>
                                      </p:cBhvr>
                                      <p:to>
                                        <p:strVal val="visible"/>
                                      </p:to>
                                    </p:set>
                                    <p:animEffect filter="dissolve(right)" transition="in">
                                      <p:cBhvr>
                                        <p:cTn id="7" dur="1250"/>
                                        <p:tgtEl>
                                          <p:spTgt spid="443">
                                            <p:bg/>
                                          </p:spTgt>
                                        </p:tgtEl>
                                      </p:cBhvr>
                                    </p:animEffect>
                                  </p:childTnLst>
                                </p:cTn>
                              </p:par>
                              <p:par>
                                <p:cTn id="8" presetClass="entr" presetSubtype="8" presetID="9" grpId="1" fill="hold">
                                  <p:stCondLst>
                                    <p:cond delay="0"/>
                                  </p:stCondLst>
                                  <p:iterate type="el" backwards="0">
                                    <p:tmAbs val="0"/>
                                  </p:iterate>
                                  <p:childTnLst>
                                    <p:set>
                                      <p:cBhvr>
                                        <p:cTn id="9" fill="hold"/>
                                        <p:tgtEl>
                                          <p:spTgt spid="443">
                                            <p:txEl>
                                              <p:pRg st="0" end="0"/>
                                            </p:txEl>
                                          </p:spTgt>
                                        </p:tgtEl>
                                        <p:attrNameLst>
                                          <p:attrName>style.visibility</p:attrName>
                                        </p:attrNameLst>
                                      </p:cBhvr>
                                      <p:to>
                                        <p:strVal val="visible"/>
                                      </p:to>
                                    </p:set>
                                    <p:animEffect filter="dissolve(right)" transition="in">
                                      <p:cBhvr>
                                        <p:cTn id="10" dur="1250"/>
                                        <p:tgtEl>
                                          <p:spTgt spid="4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9" grpId="1" fill="hold">
                                  <p:stCondLst>
                                    <p:cond delay="0"/>
                                  </p:stCondLst>
                                  <p:iterate type="el" backwards="0">
                                    <p:tmAbs val="0"/>
                                  </p:iterate>
                                  <p:childTnLst>
                                    <p:set>
                                      <p:cBhvr>
                                        <p:cTn id="14" fill="hold"/>
                                        <p:tgtEl>
                                          <p:spTgt spid="443">
                                            <p:txEl>
                                              <p:pRg st="1" end="1"/>
                                            </p:txEl>
                                          </p:spTgt>
                                        </p:tgtEl>
                                        <p:attrNameLst>
                                          <p:attrName>style.visibility</p:attrName>
                                        </p:attrNameLst>
                                      </p:cBhvr>
                                      <p:to>
                                        <p:strVal val="visible"/>
                                      </p:to>
                                    </p:set>
                                    <p:animEffect filter="dissolve(right)" transition="in">
                                      <p:cBhvr>
                                        <p:cTn id="15" dur="1250"/>
                                        <p:tgtEl>
                                          <p:spTgt spid="44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3" grpId="1"/>
    </p:bldLst>
  </p:timing>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title"/>
          </p:nvPr>
        </p:nvSpPr>
        <p:spPr>
          <a:prstGeom prst="rect">
            <a:avLst/>
          </a:prstGeom>
        </p:spPr>
        <p:txBody>
          <a:bodyPr/>
          <a:lstStyle/>
          <a:p>
            <a:pPr lvl="0">
              <a:defRPr sz="1800">
                <a:solidFill>
                  <a:srgbClr val="000000"/>
                </a:solidFill>
              </a:defRPr>
            </a:pPr>
            <a:r>
              <a:rPr sz="4600">
                <a:solidFill>
                  <a:srgbClr val="FFFFFF"/>
                </a:solidFill>
              </a:rPr>
              <a:t>Reciprocal Church Revolution</a:t>
            </a:r>
          </a:p>
        </p:txBody>
      </p:sp>
      <p:sp>
        <p:nvSpPr>
          <p:cNvPr id="449" name="Shape 449"/>
          <p:cNvSpPr/>
          <p:nvPr>
            <p:ph type="body" idx="1"/>
          </p:nvPr>
        </p:nvSpPr>
        <p:spPr>
          <a:xfrm>
            <a:off x="2114617" y="5235625"/>
            <a:ext cx="8775566" cy="3302001"/>
          </a:xfrm>
          <a:prstGeom prst="rect">
            <a:avLst/>
          </a:prstGeom>
        </p:spPr>
        <p:txBody>
          <a:bodyPr/>
          <a:lstStyle/>
          <a:p>
            <a:pPr lvl="0">
              <a:defRPr sz="1800">
                <a:solidFill>
                  <a:srgbClr val="000000"/>
                </a:solidFill>
              </a:defRPr>
            </a:pPr>
            <a:r>
              <a:rPr sz="3600">
                <a:solidFill>
                  <a:srgbClr val="FFFFFF"/>
                </a:solidFill>
              </a:rPr>
              <a:t>What do you think?</a:t>
            </a:r>
            <a:endParaRPr sz="3600">
              <a:solidFill>
                <a:srgbClr val="FFFFFF"/>
              </a:solidFill>
            </a:endParaRPr>
          </a:p>
          <a:p>
            <a:pPr lvl="0">
              <a:defRPr sz="1800">
                <a:solidFill>
                  <a:srgbClr val="000000"/>
                </a:solidFill>
              </a:defRPr>
            </a:pPr>
            <a:endParaRPr sz="3600">
              <a:solidFill>
                <a:srgbClr val="FFFFFF"/>
              </a:solidFill>
            </a:endParaRPr>
          </a:p>
          <a:p>
            <a:pPr lvl="0">
              <a:defRPr sz="1800">
                <a:solidFill>
                  <a:srgbClr val="000000"/>
                </a:solidFill>
              </a:defRPr>
            </a:pPr>
            <a:r>
              <a:rPr sz="3600">
                <a:solidFill>
                  <a:srgbClr val="FFFFFF"/>
                </a:solidFill>
              </a:rPr>
              <a:t>How will your church earn the right to become a community destination</a:t>
            </a:r>
            <a:endParaRPr sz="3600">
              <a:solidFill>
                <a:srgbClr val="FFFFFF"/>
              </a:solidFill>
            </a:endParaRPr>
          </a:p>
          <a:p>
            <a:pPr lvl="0">
              <a:defRPr sz="1800">
                <a:solidFill>
                  <a:srgbClr val="000000"/>
                </a:solidFill>
              </a:defRPr>
            </a:pPr>
            <a:r>
              <a:rPr sz="3600">
                <a:solidFill>
                  <a:srgbClr val="FFFFFF"/>
                </a:solidFill>
              </a:rPr>
              <a:t>and impact the world?</a:t>
            </a:r>
            <a:endParaRPr sz="3600">
              <a:solidFill>
                <a:srgbClr val="FFFFFF"/>
              </a:solidFill>
            </a:endParaRPr>
          </a:p>
        </p:txBody>
      </p:sp>
      <p:sp>
        <p:nvSpPr>
          <p:cNvPr id="450" name="Shape 450"/>
          <p:cNvSpPr/>
          <p:nvPr/>
        </p:nvSpPr>
        <p:spPr>
          <a:xfrm>
            <a:off x="1738809" y="1716839"/>
            <a:ext cx="3659782" cy="13970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45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4500">
                <a:solidFill>
                  <a:srgbClr val="FFFFFF"/>
                </a:solidFill>
                <a:effectLst>
                  <a:outerShdw sx="100000" sy="100000" kx="0" ky="0" algn="b" rotWithShape="0" blurRad="25400" dist="23998" dir="2700000">
                    <a:srgbClr val="000000">
                      <a:alpha val="31034"/>
                    </a:srgbClr>
                  </a:outerShdw>
                </a:effectLst>
              </a:rPr>
              <a:t>A Community Destination</a:t>
            </a:r>
          </a:p>
        </p:txBody>
      </p:sp>
      <p:sp>
        <p:nvSpPr>
          <p:cNvPr id="451" name="Shape 451"/>
          <p:cNvSpPr/>
          <p:nvPr/>
        </p:nvSpPr>
        <p:spPr>
          <a:xfrm>
            <a:off x="7614491" y="1392989"/>
            <a:ext cx="3636382" cy="20447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45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4500">
                <a:solidFill>
                  <a:srgbClr val="FFFFFF"/>
                </a:solidFill>
                <a:effectLst>
                  <a:outerShdw sx="100000" sy="100000" kx="0" ky="0" algn="b" rotWithShape="0" blurRad="25400" dist="23998" dir="2700000">
                    <a:srgbClr val="000000">
                      <a:alpha val="31034"/>
                    </a:srgbClr>
                  </a:outerShdw>
                </a:effectLst>
              </a:rPr>
              <a:t>With Community Impact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50"/>
                                        </p:tgtEl>
                                        <p:attrNameLst>
                                          <p:attrName>style.visibility</p:attrName>
                                        </p:attrNameLst>
                                      </p:cBhvr>
                                      <p:to>
                                        <p:strVal val="visible"/>
                                      </p:to>
                                    </p:set>
                                    <p:animEffect filter="dissolve(right)" transition="in">
                                      <p:cBhvr>
                                        <p:cTn id="7" dur="20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451"/>
                                        </p:tgtEl>
                                        <p:attrNameLst>
                                          <p:attrName>style.visibility</p:attrName>
                                        </p:attrNameLst>
                                      </p:cBhvr>
                                      <p:to>
                                        <p:strVal val="visible"/>
                                      </p:to>
                                    </p:set>
                                    <p:anim calcmode="lin" valueType="num">
                                      <p:cBhvr>
                                        <p:cTn id="12" dur="2000" fill="hold"/>
                                        <p:tgtEl>
                                          <p:spTgt spid="451"/>
                                        </p:tgtEl>
                                        <p:attrNameLst>
                                          <p:attrName>ppt_x</p:attrName>
                                        </p:attrNameLst>
                                      </p:cBhvr>
                                      <p:tavLst>
                                        <p:tav tm="0">
                                          <p:val>
                                            <p:strVal val="#ppt_x"/>
                                          </p:val>
                                        </p:tav>
                                        <p:tav tm="100000">
                                          <p:val>
                                            <p:strVal val="#ppt_x"/>
                                          </p:val>
                                        </p:tav>
                                      </p:tavLst>
                                    </p:anim>
                                    <p:anim calcmode="lin" valueType="num">
                                      <p:cBhvr>
                                        <p:cTn id="13" dur="2000" fill="hold"/>
                                        <p:tgtEl>
                                          <p:spTgt spid="4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0" grpId="1"/>
      <p:bldP build="whole" bldLvl="1" animBg="1" rev="0" advAuto="0" spid="451" grpId="2"/>
    </p:bldLst>
  </p:timing>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p:nvPr>
        </p:nvSpPr>
        <p:spPr>
          <a:xfrm>
            <a:off x="1270000" y="365343"/>
            <a:ext cx="10464800" cy="2860659"/>
          </a:xfrm>
          <a:prstGeom prst="rect">
            <a:avLst/>
          </a:prstGeom>
        </p:spPr>
        <p:txBody>
          <a:bodyPr anchor="t"/>
          <a:lstStyle/>
          <a:p>
            <a:pPr lvl="0">
              <a:defRPr sz="1800">
                <a:solidFill>
                  <a:srgbClr val="000000"/>
                </a:solidFill>
              </a:defRPr>
            </a:pPr>
            <a:r>
              <a:rPr sz="4600">
                <a:solidFill>
                  <a:srgbClr val="FFFFFF"/>
                </a:solidFill>
              </a:rPr>
              <a:t>Reciprocal Revolution: Making Your Church</a:t>
            </a:r>
          </a:p>
        </p:txBody>
      </p:sp>
      <p:sp>
        <p:nvSpPr>
          <p:cNvPr id="456" name="Shape 456"/>
          <p:cNvSpPr/>
          <p:nvPr/>
        </p:nvSpPr>
        <p:spPr>
          <a:xfrm>
            <a:off x="1974465" y="4052475"/>
            <a:ext cx="9055870" cy="9906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61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6100">
                <a:solidFill>
                  <a:srgbClr val="FFFFFF"/>
                </a:solidFill>
                <a:effectLst>
                  <a:outerShdw sx="100000" sy="100000" kx="0" ky="0" algn="b" rotWithShape="0" blurRad="25400" dist="23998" dir="2700000">
                    <a:srgbClr val="000000">
                      <a:alpha val="31034"/>
                    </a:srgbClr>
                  </a:outerShdw>
                </a:effectLst>
              </a:rPr>
              <a:t>A Community Destination</a:t>
            </a:r>
          </a:p>
        </p:txBody>
      </p:sp>
      <p:sp>
        <p:nvSpPr>
          <p:cNvPr id="457" name="Shape 457"/>
          <p:cNvSpPr/>
          <p:nvPr/>
        </p:nvSpPr>
        <p:spPr>
          <a:xfrm>
            <a:off x="2513306" y="5448031"/>
            <a:ext cx="7978187" cy="990601"/>
          </a:xfrm>
          <a:prstGeom prst="rect">
            <a:avLst/>
          </a:prstGeom>
          <a:gradFill>
            <a:gsLst>
              <a:gs pos="0">
                <a:srgbClr val="189B1A"/>
              </a:gs>
              <a:gs pos="100000">
                <a:srgbClr val="235D0B"/>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defTabSz="800100">
              <a:defRPr sz="1800">
                <a:solidFill>
                  <a:srgbClr val="000000"/>
                </a:solidFill>
              </a:defRPr>
            </a:pPr>
            <a:r>
              <a:rPr sz="6100">
                <a:solidFill>
                  <a:srgbClr val="FFFFFF"/>
                </a:solidFill>
                <a:effectLst>
                  <a:outerShdw sx="100000" sy="100000" kx="0" ky="0" algn="b" rotWithShape="0" blurRad="25400" dist="23998" dir="2700000">
                    <a:srgbClr val="000000">
                      <a:alpha val="31034"/>
                    </a:srgbClr>
                  </a:outerShdw>
                </a:effectLst>
              </a:rPr>
              <a:t>With </a:t>
            </a:r>
            <a:r>
              <a:rPr sz="6100">
                <a:solidFill>
                  <a:srgbClr val="FFFFFF"/>
                </a:solidFill>
                <a:effectLst>
                  <a:outerShdw sx="100000" sy="100000" kx="0" ky="0" algn="b" rotWithShape="0" blurRad="25400" dist="23998" dir="2700000">
                    <a:srgbClr val="000000">
                      <a:alpha val="31034"/>
                    </a:srgbClr>
                  </a:outerShdw>
                </a:effectLst>
              </a:rPr>
              <a:t>Community Impact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456"/>
                                        </p:tgtEl>
                                        <p:attrNameLst>
                                          <p:attrName>style.visibility</p:attrName>
                                        </p:attrNameLst>
                                      </p:cBhvr>
                                      <p:to>
                                        <p:strVal val="visible"/>
                                      </p:to>
                                    </p:set>
                                    <p:animEffect filter="dissolve(right)" transition="in">
                                      <p:cBhvr>
                                        <p:cTn id="7" dur="20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457"/>
                                        </p:tgtEl>
                                        <p:attrNameLst>
                                          <p:attrName>style.visibility</p:attrName>
                                        </p:attrNameLst>
                                      </p:cBhvr>
                                      <p:to>
                                        <p:strVal val="visible"/>
                                      </p:to>
                                    </p:set>
                                    <p:anim calcmode="lin" valueType="num">
                                      <p:cBhvr>
                                        <p:cTn id="12" dur="2000" fill="hold"/>
                                        <p:tgtEl>
                                          <p:spTgt spid="457"/>
                                        </p:tgtEl>
                                        <p:attrNameLst>
                                          <p:attrName>ppt_x</p:attrName>
                                        </p:attrNameLst>
                                      </p:cBhvr>
                                      <p:tavLst>
                                        <p:tav tm="0">
                                          <p:val>
                                            <p:strVal val="#ppt_x"/>
                                          </p:val>
                                        </p:tav>
                                        <p:tav tm="100000">
                                          <p:val>
                                            <p:strVal val="#ppt_x"/>
                                          </p:val>
                                        </p:tav>
                                      </p:tavLst>
                                    </p:anim>
                                    <p:anim calcmode="lin" valueType="num">
                                      <p:cBhvr>
                                        <p:cTn id="13" dur="2000" fill="hold"/>
                                        <p:tgtEl>
                                          <p:spTgt spid="4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2"/>
      <p:bldP build="whole" bldLvl="1" animBg="1" rev="0" advAuto="0" spid="4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600754" y="941544"/>
            <a:ext cx="11803292" cy="1298079"/>
          </a:xfrm>
          <a:prstGeom prst="rect">
            <a:avLst/>
          </a:prstGeom>
        </p:spPr>
        <p:txBody>
          <a:bodyPr/>
          <a:lstStyle/>
          <a:p>
            <a:pPr lvl="0">
              <a:defRPr sz="1800">
                <a:solidFill>
                  <a:srgbClr val="000000"/>
                </a:solidFill>
              </a:defRPr>
            </a:pPr>
            <a:r>
              <a:rPr sz="4600">
                <a:solidFill>
                  <a:srgbClr val="FFFFFF"/>
                </a:solidFill>
              </a:rPr>
              <a:t>Thanks for being here today!</a:t>
            </a:r>
          </a:p>
        </p:txBody>
      </p:sp>
      <p:sp>
        <p:nvSpPr>
          <p:cNvPr id="94" name="Shape 94"/>
          <p:cNvSpPr/>
          <p:nvPr>
            <p:ph type="body" idx="1"/>
          </p:nvPr>
        </p:nvSpPr>
        <p:spPr>
          <a:prstGeom prst="rect">
            <a:avLst/>
          </a:prstGeom>
        </p:spPr>
        <p:txBody>
          <a:bodyPr/>
          <a:lstStyle/>
          <a:p>
            <a:pPr lvl="0"/>
          </a:p>
        </p:txBody>
      </p:sp>
      <p:pic>
        <p:nvPicPr>
          <p:cNvPr id="95" name="IMG_1789.jpeg"/>
          <p:cNvPicPr/>
          <p:nvPr/>
        </p:nvPicPr>
        <p:blipFill>
          <a:blip r:embed="rId2">
            <a:extLst/>
          </a:blip>
          <a:srcRect l="0" t="22730" r="0" b="0"/>
          <a:stretch>
            <a:fillRect/>
          </a:stretch>
        </p:blipFill>
        <p:spPr>
          <a:xfrm>
            <a:off x="0" y="2555698"/>
            <a:ext cx="13004801" cy="753656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16" presetID="23" grpId="1" fill="hold">
                                  <p:stCondLst>
                                    <p:cond delay="0"/>
                                  </p:stCondLst>
                                  <p:iterate type="el" backwards="0">
                                    <p:tmAbs val="0"/>
                                  </p:iterate>
                                  <p:childTnLst>
                                    <p:anim calcmode="lin" valueType="num">
                                      <p:cBhvr>
                                        <p:cTn id="6" dur="2500" fill="hold"/>
                                        <p:tgtEl>
                                          <p:spTgt spid="95"/>
                                        </p:tgtEl>
                                        <p:attrNameLst>
                                          <p:attrName>ppt_w</p:attrName>
                                        </p:attrNameLst>
                                      </p:cBhvr>
                                      <p:tavLst>
                                        <p:tav tm="0">
                                          <p:val>
                                            <p:strVal val="ppt_w"/>
                                          </p:val>
                                        </p:tav>
                                        <p:tav tm="100000">
                                          <p:val>
                                            <p:fltVal val="0"/>
                                          </p:val>
                                        </p:tav>
                                      </p:tavLst>
                                    </p:anim>
                                    <p:anim calcmode="lin" valueType="num">
                                      <p:cBhvr>
                                        <p:cTn id="7" dur="2500" fill="hold"/>
                                        <p:tgtEl>
                                          <p:spTgt spid="95"/>
                                        </p:tgtEl>
                                        <p:attrNameLst>
                                          <p:attrName>ppt_h</p:attrName>
                                        </p:attrNameLst>
                                      </p:cBhvr>
                                      <p:tavLst>
                                        <p:tav tm="0">
                                          <p:val>
                                            <p:strVal val="ppt_h"/>
                                          </p:val>
                                        </p:tav>
                                        <p:tav tm="100000">
                                          <p:val>
                                            <p:fltVal val="0"/>
                                          </p:val>
                                        </p:tav>
                                      </p:tavLst>
                                    </p:anim>
                                    <p:set>
                                      <p:cBhvr>
                                        <p:cTn id="8" fill="hold">
                                          <p:stCondLst>
                                            <p:cond delay="2499"/>
                                          </p:stCondLst>
                                        </p:cTn>
                                        <p:tgtEl>
                                          <p:spTgt spid="9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95"/>
                                        </p:tgtEl>
                                        <p:attrNameLst>
                                          <p:attrName>style.visibility</p:attrName>
                                        </p:attrNameLst>
                                      </p:cBhvr>
                                      <p:to>
                                        <p:strVal val="visible"/>
                                      </p:to>
                                    </p:set>
                                    <p:anim calcmode="lin" valueType="num">
                                      <p:cBhvr>
                                        <p:cTn id="13" dur="1000" fill="hold"/>
                                        <p:tgtEl>
                                          <p:spTgt spid="95"/>
                                        </p:tgtEl>
                                        <p:attrNameLst>
                                          <p:attrName>ppt_w</p:attrName>
                                        </p:attrNameLst>
                                      </p:cBhvr>
                                      <p:tavLst>
                                        <p:tav tm="0">
                                          <p:val>
                                            <p:fltVal val="0"/>
                                          </p:val>
                                        </p:tav>
                                        <p:tav tm="100000">
                                          <p:val>
                                            <p:strVal val="#ppt_w"/>
                                          </p:val>
                                        </p:tav>
                                      </p:tavLst>
                                    </p:anim>
                                    <p:anim calcmode="lin" valueType="num">
                                      <p:cBhvr>
                                        <p:cTn id="14" dur="1000" fill="hold"/>
                                        <p:tgtEl>
                                          <p:spTgt spid="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whole" bldLvl="1" animBg="1" rev="0" advAuto="0" spid="95" grpId="1"/>
    </p:bldLst>
  </p:timing>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61" name="Group 461"/>
          <p:cNvGrpSpPr/>
          <p:nvPr/>
        </p:nvGrpSpPr>
        <p:grpSpPr>
          <a:xfrm>
            <a:off x="4508555" y="2496233"/>
            <a:ext cx="4000051" cy="4039378"/>
            <a:chOff x="0" y="0"/>
            <a:chExt cx="4000050" cy="4039377"/>
          </a:xfrm>
        </p:grpSpPr>
        <p:pic>
          <p:nvPicPr>
            <p:cNvPr id="459" name="ReciprocalRevo Icon.jpg"/>
            <p:cNvPicPr/>
            <p:nvPr/>
          </p:nvPicPr>
          <p:blipFill>
            <a:blip r:embed="rId2">
              <a:extLst/>
            </a:blip>
            <a:stretch>
              <a:fillRect/>
            </a:stretch>
          </p:blipFill>
          <p:spPr>
            <a:xfrm>
              <a:off x="0" y="0"/>
              <a:ext cx="4000050" cy="4039378"/>
            </a:xfrm>
            <a:prstGeom prst="rect">
              <a:avLst/>
            </a:prstGeom>
            <a:ln>
              <a:noFill/>
            </a:ln>
            <a:effectLst/>
          </p:spPr>
        </p:pic>
        <p:sp>
          <p:nvSpPr>
            <p:cNvPr id="460" name="Shape 460"/>
            <p:cNvSpPr/>
            <p:nvPr/>
          </p:nvSpPr>
          <p:spPr>
            <a:xfrm>
              <a:off x="0" y="0"/>
              <a:ext cx="4000050" cy="4039378"/>
            </a:xfrm>
            <a:custGeom>
              <a:avLst/>
              <a:gdLst/>
              <a:ahLst/>
              <a:cxnLst>
                <a:cxn ang="0">
                  <a:pos x="wd2" y="hd2"/>
                </a:cxn>
                <a:cxn ang="5400000">
                  <a:pos x="wd2" y="hd2"/>
                </a:cxn>
                <a:cxn ang="10800000">
                  <a:pos x="wd2" y="hd2"/>
                </a:cxn>
                <a:cxn ang="16200000">
                  <a:pos x="wd2" y="hd2"/>
                </a:cxn>
              </a:cxnLst>
              <a:rect l="0" t="0" r="r" b="b"/>
              <a:pathLst>
                <a:path w="21554" h="21558" fill="norm" stroke="1" extrusionOk="0">
                  <a:moveTo>
                    <a:pt x="11141" y="3"/>
                  </a:moveTo>
                  <a:cubicBezTo>
                    <a:pt x="10939" y="9"/>
                    <a:pt x="10675" y="27"/>
                    <a:pt x="10399" y="56"/>
                  </a:cubicBezTo>
                  <a:cubicBezTo>
                    <a:pt x="9846" y="112"/>
                    <a:pt x="9226" y="174"/>
                    <a:pt x="9022" y="193"/>
                  </a:cubicBezTo>
                  <a:cubicBezTo>
                    <a:pt x="8398" y="251"/>
                    <a:pt x="8375" y="255"/>
                    <a:pt x="8231" y="373"/>
                  </a:cubicBezTo>
                  <a:cubicBezTo>
                    <a:pt x="8115" y="468"/>
                    <a:pt x="7706" y="583"/>
                    <a:pt x="7255" y="646"/>
                  </a:cubicBezTo>
                  <a:cubicBezTo>
                    <a:pt x="7163" y="660"/>
                    <a:pt x="6820" y="810"/>
                    <a:pt x="6556" y="956"/>
                  </a:cubicBezTo>
                  <a:cubicBezTo>
                    <a:pt x="6172" y="1167"/>
                    <a:pt x="5786" y="1341"/>
                    <a:pt x="5699" y="1341"/>
                  </a:cubicBezTo>
                  <a:cubicBezTo>
                    <a:pt x="5596" y="1341"/>
                    <a:pt x="4128" y="2486"/>
                    <a:pt x="3592" y="2985"/>
                  </a:cubicBezTo>
                  <a:cubicBezTo>
                    <a:pt x="3420" y="3145"/>
                    <a:pt x="3223" y="3275"/>
                    <a:pt x="3152" y="3275"/>
                  </a:cubicBezTo>
                  <a:cubicBezTo>
                    <a:pt x="3080" y="3275"/>
                    <a:pt x="3020" y="3347"/>
                    <a:pt x="3019" y="3436"/>
                  </a:cubicBezTo>
                  <a:cubicBezTo>
                    <a:pt x="3018" y="3525"/>
                    <a:pt x="2920" y="3691"/>
                    <a:pt x="2799" y="3805"/>
                  </a:cubicBezTo>
                  <a:cubicBezTo>
                    <a:pt x="2607" y="3984"/>
                    <a:pt x="2563" y="3993"/>
                    <a:pt x="2463" y="3875"/>
                  </a:cubicBezTo>
                  <a:cubicBezTo>
                    <a:pt x="2301" y="3681"/>
                    <a:pt x="2166" y="3800"/>
                    <a:pt x="2303" y="4016"/>
                  </a:cubicBezTo>
                  <a:cubicBezTo>
                    <a:pt x="2451" y="4252"/>
                    <a:pt x="2284" y="4532"/>
                    <a:pt x="2018" y="4493"/>
                  </a:cubicBezTo>
                  <a:cubicBezTo>
                    <a:pt x="1803" y="4462"/>
                    <a:pt x="1691" y="4694"/>
                    <a:pt x="1730" y="5097"/>
                  </a:cubicBezTo>
                  <a:cubicBezTo>
                    <a:pt x="1765" y="5463"/>
                    <a:pt x="1488" y="5916"/>
                    <a:pt x="1067" y="6179"/>
                  </a:cubicBezTo>
                  <a:cubicBezTo>
                    <a:pt x="831" y="6327"/>
                    <a:pt x="680" y="6499"/>
                    <a:pt x="645" y="6662"/>
                  </a:cubicBezTo>
                  <a:cubicBezTo>
                    <a:pt x="616" y="6801"/>
                    <a:pt x="555" y="6982"/>
                    <a:pt x="511" y="7064"/>
                  </a:cubicBezTo>
                  <a:cubicBezTo>
                    <a:pt x="450" y="7176"/>
                    <a:pt x="470" y="7213"/>
                    <a:pt x="583" y="7204"/>
                  </a:cubicBezTo>
                  <a:cubicBezTo>
                    <a:pt x="798" y="7188"/>
                    <a:pt x="833" y="7480"/>
                    <a:pt x="650" y="7757"/>
                  </a:cubicBezTo>
                  <a:cubicBezTo>
                    <a:pt x="502" y="7981"/>
                    <a:pt x="487" y="7985"/>
                    <a:pt x="316" y="7831"/>
                  </a:cubicBezTo>
                  <a:cubicBezTo>
                    <a:pt x="218" y="7743"/>
                    <a:pt x="139" y="7716"/>
                    <a:pt x="139" y="7772"/>
                  </a:cubicBezTo>
                  <a:cubicBezTo>
                    <a:pt x="139" y="7827"/>
                    <a:pt x="181" y="7898"/>
                    <a:pt x="235" y="7931"/>
                  </a:cubicBezTo>
                  <a:cubicBezTo>
                    <a:pt x="302" y="7972"/>
                    <a:pt x="302" y="8028"/>
                    <a:pt x="233" y="8111"/>
                  </a:cubicBezTo>
                  <a:cubicBezTo>
                    <a:pt x="166" y="8191"/>
                    <a:pt x="159" y="8354"/>
                    <a:pt x="216" y="8602"/>
                  </a:cubicBezTo>
                  <a:cubicBezTo>
                    <a:pt x="281" y="8891"/>
                    <a:pt x="270" y="9003"/>
                    <a:pt x="162" y="9111"/>
                  </a:cubicBezTo>
                  <a:cubicBezTo>
                    <a:pt x="78" y="9194"/>
                    <a:pt x="54" y="9295"/>
                    <a:pt x="100" y="9369"/>
                  </a:cubicBezTo>
                  <a:cubicBezTo>
                    <a:pt x="210" y="9546"/>
                    <a:pt x="221" y="9838"/>
                    <a:pt x="124" y="10024"/>
                  </a:cubicBezTo>
                  <a:cubicBezTo>
                    <a:pt x="77" y="10112"/>
                    <a:pt x="25" y="10652"/>
                    <a:pt x="8" y="11222"/>
                  </a:cubicBezTo>
                  <a:cubicBezTo>
                    <a:pt x="-16" y="12032"/>
                    <a:pt x="10" y="12320"/>
                    <a:pt x="124" y="12536"/>
                  </a:cubicBezTo>
                  <a:cubicBezTo>
                    <a:pt x="204" y="12688"/>
                    <a:pt x="276" y="12917"/>
                    <a:pt x="284" y="13044"/>
                  </a:cubicBezTo>
                  <a:cubicBezTo>
                    <a:pt x="330" y="13743"/>
                    <a:pt x="420" y="14234"/>
                    <a:pt x="560" y="14563"/>
                  </a:cubicBezTo>
                  <a:cubicBezTo>
                    <a:pt x="646" y="14765"/>
                    <a:pt x="716" y="14953"/>
                    <a:pt x="714" y="14978"/>
                  </a:cubicBezTo>
                  <a:cubicBezTo>
                    <a:pt x="711" y="15003"/>
                    <a:pt x="769" y="15091"/>
                    <a:pt x="842" y="15171"/>
                  </a:cubicBezTo>
                  <a:cubicBezTo>
                    <a:pt x="915" y="15251"/>
                    <a:pt x="947" y="15344"/>
                    <a:pt x="913" y="15378"/>
                  </a:cubicBezTo>
                  <a:cubicBezTo>
                    <a:pt x="878" y="15413"/>
                    <a:pt x="926" y="15497"/>
                    <a:pt x="1020" y="15565"/>
                  </a:cubicBezTo>
                  <a:cubicBezTo>
                    <a:pt x="1113" y="15632"/>
                    <a:pt x="1163" y="15729"/>
                    <a:pt x="1131" y="15781"/>
                  </a:cubicBezTo>
                  <a:cubicBezTo>
                    <a:pt x="1099" y="15832"/>
                    <a:pt x="1156" y="15948"/>
                    <a:pt x="1257" y="16039"/>
                  </a:cubicBezTo>
                  <a:cubicBezTo>
                    <a:pt x="1358" y="16130"/>
                    <a:pt x="1441" y="16259"/>
                    <a:pt x="1441" y="16325"/>
                  </a:cubicBezTo>
                  <a:cubicBezTo>
                    <a:pt x="1441" y="16391"/>
                    <a:pt x="1547" y="16560"/>
                    <a:pt x="1678" y="16702"/>
                  </a:cubicBezTo>
                  <a:cubicBezTo>
                    <a:pt x="1810" y="16844"/>
                    <a:pt x="1977" y="17024"/>
                    <a:pt x="2050" y="17105"/>
                  </a:cubicBezTo>
                  <a:cubicBezTo>
                    <a:pt x="2124" y="17185"/>
                    <a:pt x="2185" y="17305"/>
                    <a:pt x="2185" y="17369"/>
                  </a:cubicBezTo>
                  <a:cubicBezTo>
                    <a:pt x="2185" y="17434"/>
                    <a:pt x="2245" y="17463"/>
                    <a:pt x="2320" y="17435"/>
                  </a:cubicBezTo>
                  <a:cubicBezTo>
                    <a:pt x="2412" y="17400"/>
                    <a:pt x="2522" y="17518"/>
                    <a:pt x="2668" y="17810"/>
                  </a:cubicBezTo>
                  <a:cubicBezTo>
                    <a:pt x="2931" y="18335"/>
                    <a:pt x="3667" y="19082"/>
                    <a:pt x="4099" y="19261"/>
                  </a:cubicBezTo>
                  <a:cubicBezTo>
                    <a:pt x="4276" y="19334"/>
                    <a:pt x="4445" y="19458"/>
                    <a:pt x="4475" y="19536"/>
                  </a:cubicBezTo>
                  <a:cubicBezTo>
                    <a:pt x="4506" y="19614"/>
                    <a:pt x="4591" y="19678"/>
                    <a:pt x="4664" y="19678"/>
                  </a:cubicBezTo>
                  <a:cubicBezTo>
                    <a:pt x="4736" y="19678"/>
                    <a:pt x="4820" y="19740"/>
                    <a:pt x="4850" y="19816"/>
                  </a:cubicBezTo>
                  <a:cubicBezTo>
                    <a:pt x="4880" y="19894"/>
                    <a:pt x="5018" y="19953"/>
                    <a:pt x="5166" y="19953"/>
                  </a:cubicBezTo>
                  <a:cubicBezTo>
                    <a:pt x="5311" y="19953"/>
                    <a:pt x="5455" y="19997"/>
                    <a:pt x="5487" y="20049"/>
                  </a:cubicBezTo>
                  <a:cubicBezTo>
                    <a:pt x="5575" y="20190"/>
                    <a:pt x="6175" y="20415"/>
                    <a:pt x="6460" y="20415"/>
                  </a:cubicBezTo>
                  <a:cubicBezTo>
                    <a:pt x="6771" y="20415"/>
                    <a:pt x="7164" y="20789"/>
                    <a:pt x="7012" y="20940"/>
                  </a:cubicBezTo>
                  <a:cubicBezTo>
                    <a:pt x="6937" y="21014"/>
                    <a:pt x="6970" y="21074"/>
                    <a:pt x="7129" y="21159"/>
                  </a:cubicBezTo>
                  <a:cubicBezTo>
                    <a:pt x="7331" y="21265"/>
                    <a:pt x="7337" y="21261"/>
                    <a:pt x="7217" y="21116"/>
                  </a:cubicBezTo>
                  <a:cubicBezTo>
                    <a:pt x="7122" y="21002"/>
                    <a:pt x="7113" y="20933"/>
                    <a:pt x="7187" y="20860"/>
                  </a:cubicBezTo>
                  <a:cubicBezTo>
                    <a:pt x="7261" y="20787"/>
                    <a:pt x="7408" y="20813"/>
                    <a:pt x="7719" y="20957"/>
                  </a:cubicBezTo>
                  <a:cubicBezTo>
                    <a:pt x="7955" y="21067"/>
                    <a:pt x="8182" y="21136"/>
                    <a:pt x="8224" y="21110"/>
                  </a:cubicBezTo>
                  <a:cubicBezTo>
                    <a:pt x="8323" y="21049"/>
                    <a:pt x="8624" y="21379"/>
                    <a:pt x="8543" y="21459"/>
                  </a:cubicBezTo>
                  <a:cubicBezTo>
                    <a:pt x="8509" y="21493"/>
                    <a:pt x="8523" y="21521"/>
                    <a:pt x="8577" y="21521"/>
                  </a:cubicBezTo>
                  <a:cubicBezTo>
                    <a:pt x="8631" y="21521"/>
                    <a:pt x="8699" y="21430"/>
                    <a:pt x="8729" y="21318"/>
                  </a:cubicBezTo>
                  <a:lnTo>
                    <a:pt x="8782" y="21114"/>
                  </a:lnTo>
                  <a:lnTo>
                    <a:pt x="9026" y="21341"/>
                  </a:lnTo>
                  <a:cubicBezTo>
                    <a:pt x="9182" y="21485"/>
                    <a:pt x="9260" y="21516"/>
                    <a:pt x="9240" y="21428"/>
                  </a:cubicBezTo>
                  <a:cubicBezTo>
                    <a:pt x="9223" y="21352"/>
                    <a:pt x="9270" y="21286"/>
                    <a:pt x="9347" y="21281"/>
                  </a:cubicBezTo>
                  <a:cubicBezTo>
                    <a:pt x="9424" y="21277"/>
                    <a:pt x="9558" y="21243"/>
                    <a:pt x="9644" y="21205"/>
                  </a:cubicBezTo>
                  <a:cubicBezTo>
                    <a:pt x="9910" y="21091"/>
                    <a:pt x="10140" y="21186"/>
                    <a:pt x="10132" y="21409"/>
                  </a:cubicBezTo>
                  <a:cubicBezTo>
                    <a:pt x="10125" y="21585"/>
                    <a:pt x="10144" y="21596"/>
                    <a:pt x="10271" y="21491"/>
                  </a:cubicBezTo>
                  <a:cubicBezTo>
                    <a:pt x="10428" y="21361"/>
                    <a:pt x="11275" y="21343"/>
                    <a:pt x="11475" y="21466"/>
                  </a:cubicBezTo>
                  <a:cubicBezTo>
                    <a:pt x="11543" y="21508"/>
                    <a:pt x="11663" y="21476"/>
                    <a:pt x="11761" y="21387"/>
                  </a:cubicBezTo>
                  <a:cubicBezTo>
                    <a:pt x="11880" y="21281"/>
                    <a:pt x="12009" y="21254"/>
                    <a:pt x="12189" y="21298"/>
                  </a:cubicBezTo>
                  <a:cubicBezTo>
                    <a:pt x="12371" y="21344"/>
                    <a:pt x="12426" y="21333"/>
                    <a:pt x="12379" y="21258"/>
                  </a:cubicBezTo>
                  <a:cubicBezTo>
                    <a:pt x="12272" y="21086"/>
                    <a:pt x="12414" y="20941"/>
                    <a:pt x="12567" y="21068"/>
                  </a:cubicBezTo>
                  <a:cubicBezTo>
                    <a:pt x="12672" y="21154"/>
                    <a:pt x="12738" y="21144"/>
                    <a:pt x="12875" y="21021"/>
                  </a:cubicBezTo>
                  <a:cubicBezTo>
                    <a:pt x="12972" y="20935"/>
                    <a:pt x="13242" y="20852"/>
                    <a:pt x="13474" y="20837"/>
                  </a:cubicBezTo>
                  <a:cubicBezTo>
                    <a:pt x="13707" y="20821"/>
                    <a:pt x="14044" y="20722"/>
                    <a:pt x="14225" y="20616"/>
                  </a:cubicBezTo>
                  <a:cubicBezTo>
                    <a:pt x="14405" y="20511"/>
                    <a:pt x="14577" y="20462"/>
                    <a:pt x="14605" y="20508"/>
                  </a:cubicBezTo>
                  <a:cubicBezTo>
                    <a:pt x="14701" y="20661"/>
                    <a:pt x="15095" y="20400"/>
                    <a:pt x="15146" y="20150"/>
                  </a:cubicBezTo>
                  <a:cubicBezTo>
                    <a:pt x="15231" y="19744"/>
                    <a:pt x="15427" y="19546"/>
                    <a:pt x="15636" y="19657"/>
                  </a:cubicBezTo>
                  <a:cubicBezTo>
                    <a:pt x="15735" y="19709"/>
                    <a:pt x="15929" y="19732"/>
                    <a:pt x="16068" y="19706"/>
                  </a:cubicBezTo>
                  <a:cubicBezTo>
                    <a:pt x="16305" y="19661"/>
                    <a:pt x="16312" y="19644"/>
                    <a:pt x="16184" y="19462"/>
                  </a:cubicBezTo>
                  <a:cubicBezTo>
                    <a:pt x="15976" y="19169"/>
                    <a:pt x="16016" y="18948"/>
                    <a:pt x="16293" y="18844"/>
                  </a:cubicBezTo>
                  <a:cubicBezTo>
                    <a:pt x="16496" y="18767"/>
                    <a:pt x="16569" y="18783"/>
                    <a:pt x="16714" y="18937"/>
                  </a:cubicBezTo>
                  <a:cubicBezTo>
                    <a:pt x="16929" y="19165"/>
                    <a:pt x="16965" y="19165"/>
                    <a:pt x="17244" y="18935"/>
                  </a:cubicBezTo>
                  <a:cubicBezTo>
                    <a:pt x="17451" y="18764"/>
                    <a:pt x="17457" y="18741"/>
                    <a:pt x="17315" y="18585"/>
                  </a:cubicBezTo>
                  <a:cubicBezTo>
                    <a:pt x="17098" y="18348"/>
                    <a:pt x="17126" y="18156"/>
                    <a:pt x="17405" y="17975"/>
                  </a:cubicBezTo>
                  <a:cubicBezTo>
                    <a:pt x="17639" y="17823"/>
                    <a:pt x="17655" y="17826"/>
                    <a:pt x="17899" y="18058"/>
                  </a:cubicBezTo>
                  <a:cubicBezTo>
                    <a:pt x="18037" y="18189"/>
                    <a:pt x="18181" y="18295"/>
                    <a:pt x="18219" y="18295"/>
                  </a:cubicBezTo>
                  <a:cubicBezTo>
                    <a:pt x="18258" y="18295"/>
                    <a:pt x="18174" y="18197"/>
                    <a:pt x="18033" y="18077"/>
                  </a:cubicBezTo>
                  <a:cubicBezTo>
                    <a:pt x="17791" y="17870"/>
                    <a:pt x="17784" y="17848"/>
                    <a:pt x="17922" y="17640"/>
                  </a:cubicBezTo>
                  <a:cubicBezTo>
                    <a:pt x="18002" y="17520"/>
                    <a:pt x="18283" y="17192"/>
                    <a:pt x="18547" y="16914"/>
                  </a:cubicBezTo>
                  <a:cubicBezTo>
                    <a:pt x="18811" y="16636"/>
                    <a:pt x="19018" y="16347"/>
                    <a:pt x="19006" y="16270"/>
                  </a:cubicBezTo>
                  <a:cubicBezTo>
                    <a:pt x="18995" y="16193"/>
                    <a:pt x="19121" y="15991"/>
                    <a:pt x="19284" y="15821"/>
                  </a:cubicBezTo>
                  <a:cubicBezTo>
                    <a:pt x="19448" y="15651"/>
                    <a:pt x="19582" y="15460"/>
                    <a:pt x="19582" y="15395"/>
                  </a:cubicBezTo>
                  <a:cubicBezTo>
                    <a:pt x="19582" y="15331"/>
                    <a:pt x="19641" y="15229"/>
                    <a:pt x="19712" y="15171"/>
                  </a:cubicBezTo>
                  <a:cubicBezTo>
                    <a:pt x="19784" y="15112"/>
                    <a:pt x="19869" y="14910"/>
                    <a:pt x="19905" y="14722"/>
                  </a:cubicBezTo>
                  <a:cubicBezTo>
                    <a:pt x="19940" y="14533"/>
                    <a:pt x="20032" y="14309"/>
                    <a:pt x="20110" y="14224"/>
                  </a:cubicBezTo>
                  <a:cubicBezTo>
                    <a:pt x="20187" y="14138"/>
                    <a:pt x="20225" y="14026"/>
                    <a:pt x="20193" y="13976"/>
                  </a:cubicBezTo>
                  <a:cubicBezTo>
                    <a:pt x="20162" y="13926"/>
                    <a:pt x="20228" y="13821"/>
                    <a:pt x="20341" y="13743"/>
                  </a:cubicBezTo>
                  <a:cubicBezTo>
                    <a:pt x="20454" y="13665"/>
                    <a:pt x="20521" y="13576"/>
                    <a:pt x="20491" y="13546"/>
                  </a:cubicBezTo>
                  <a:cubicBezTo>
                    <a:pt x="20460" y="13516"/>
                    <a:pt x="20471" y="13369"/>
                    <a:pt x="20514" y="13222"/>
                  </a:cubicBezTo>
                  <a:cubicBezTo>
                    <a:pt x="20559" y="13067"/>
                    <a:pt x="20555" y="12932"/>
                    <a:pt x="20506" y="12902"/>
                  </a:cubicBezTo>
                  <a:cubicBezTo>
                    <a:pt x="20459" y="12873"/>
                    <a:pt x="20487" y="12750"/>
                    <a:pt x="20568" y="12629"/>
                  </a:cubicBezTo>
                  <a:cubicBezTo>
                    <a:pt x="20692" y="12441"/>
                    <a:pt x="20748" y="12421"/>
                    <a:pt x="20950" y="12498"/>
                  </a:cubicBezTo>
                  <a:cubicBezTo>
                    <a:pt x="21325" y="12639"/>
                    <a:pt x="21489" y="12421"/>
                    <a:pt x="21526" y="11733"/>
                  </a:cubicBezTo>
                  <a:cubicBezTo>
                    <a:pt x="21584" y="10642"/>
                    <a:pt x="21548" y="9757"/>
                    <a:pt x="21438" y="9541"/>
                  </a:cubicBezTo>
                  <a:cubicBezTo>
                    <a:pt x="21399" y="9465"/>
                    <a:pt x="21345" y="9197"/>
                    <a:pt x="21316" y="8943"/>
                  </a:cubicBezTo>
                  <a:cubicBezTo>
                    <a:pt x="21263" y="8483"/>
                    <a:pt x="21108" y="7817"/>
                    <a:pt x="20974" y="7469"/>
                  </a:cubicBezTo>
                  <a:cubicBezTo>
                    <a:pt x="20935" y="7368"/>
                    <a:pt x="20850" y="7145"/>
                    <a:pt x="20786" y="6976"/>
                  </a:cubicBezTo>
                  <a:cubicBezTo>
                    <a:pt x="20721" y="6806"/>
                    <a:pt x="20574" y="6531"/>
                    <a:pt x="20461" y="6365"/>
                  </a:cubicBezTo>
                  <a:cubicBezTo>
                    <a:pt x="20347" y="6200"/>
                    <a:pt x="20206" y="5915"/>
                    <a:pt x="20144" y="5730"/>
                  </a:cubicBezTo>
                  <a:cubicBezTo>
                    <a:pt x="20083" y="5545"/>
                    <a:pt x="19954" y="5352"/>
                    <a:pt x="19860" y="5302"/>
                  </a:cubicBezTo>
                  <a:cubicBezTo>
                    <a:pt x="19765" y="5252"/>
                    <a:pt x="19660" y="5126"/>
                    <a:pt x="19627" y="5020"/>
                  </a:cubicBezTo>
                  <a:cubicBezTo>
                    <a:pt x="19592" y="4913"/>
                    <a:pt x="19511" y="4848"/>
                    <a:pt x="19443" y="4874"/>
                  </a:cubicBezTo>
                  <a:cubicBezTo>
                    <a:pt x="19307" y="4926"/>
                    <a:pt x="18989" y="4631"/>
                    <a:pt x="19081" y="4540"/>
                  </a:cubicBezTo>
                  <a:cubicBezTo>
                    <a:pt x="19113" y="4508"/>
                    <a:pt x="19112" y="4412"/>
                    <a:pt x="19079" y="4326"/>
                  </a:cubicBezTo>
                  <a:cubicBezTo>
                    <a:pt x="19023" y="4181"/>
                    <a:pt x="19009" y="4180"/>
                    <a:pt x="18895" y="4334"/>
                  </a:cubicBezTo>
                  <a:cubicBezTo>
                    <a:pt x="18726" y="4564"/>
                    <a:pt x="18566" y="4436"/>
                    <a:pt x="18617" y="4112"/>
                  </a:cubicBezTo>
                  <a:cubicBezTo>
                    <a:pt x="18641" y="3964"/>
                    <a:pt x="18624" y="3823"/>
                    <a:pt x="18581" y="3796"/>
                  </a:cubicBezTo>
                  <a:cubicBezTo>
                    <a:pt x="18451" y="3717"/>
                    <a:pt x="18065" y="3954"/>
                    <a:pt x="18040" y="4129"/>
                  </a:cubicBezTo>
                  <a:cubicBezTo>
                    <a:pt x="18027" y="4218"/>
                    <a:pt x="18057" y="4265"/>
                    <a:pt x="18106" y="4235"/>
                  </a:cubicBezTo>
                  <a:cubicBezTo>
                    <a:pt x="18234" y="4156"/>
                    <a:pt x="18462" y="4371"/>
                    <a:pt x="18406" y="4516"/>
                  </a:cubicBezTo>
                  <a:cubicBezTo>
                    <a:pt x="18380" y="4584"/>
                    <a:pt x="18404" y="4667"/>
                    <a:pt x="18459" y="4701"/>
                  </a:cubicBezTo>
                  <a:cubicBezTo>
                    <a:pt x="18514" y="4734"/>
                    <a:pt x="18557" y="4824"/>
                    <a:pt x="18557" y="4902"/>
                  </a:cubicBezTo>
                  <a:cubicBezTo>
                    <a:pt x="18557" y="4980"/>
                    <a:pt x="18640" y="5158"/>
                    <a:pt x="18741" y="5298"/>
                  </a:cubicBezTo>
                  <a:cubicBezTo>
                    <a:pt x="18842" y="5438"/>
                    <a:pt x="18898" y="5581"/>
                    <a:pt x="18865" y="5614"/>
                  </a:cubicBezTo>
                  <a:cubicBezTo>
                    <a:pt x="18711" y="5766"/>
                    <a:pt x="18460" y="5634"/>
                    <a:pt x="18149" y="5239"/>
                  </a:cubicBezTo>
                  <a:cubicBezTo>
                    <a:pt x="17671" y="4631"/>
                    <a:pt x="16640" y="3584"/>
                    <a:pt x="16445" y="3510"/>
                  </a:cubicBezTo>
                  <a:cubicBezTo>
                    <a:pt x="16298" y="3455"/>
                    <a:pt x="16304" y="3430"/>
                    <a:pt x="16511" y="3275"/>
                  </a:cubicBezTo>
                  <a:cubicBezTo>
                    <a:pt x="16719" y="3120"/>
                    <a:pt x="16759" y="3116"/>
                    <a:pt x="16900" y="3243"/>
                  </a:cubicBezTo>
                  <a:cubicBezTo>
                    <a:pt x="17043" y="3372"/>
                    <a:pt x="17052" y="3368"/>
                    <a:pt x="17005" y="3188"/>
                  </a:cubicBezTo>
                  <a:cubicBezTo>
                    <a:pt x="16976" y="3080"/>
                    <a:pt x="16931" y="3013"/>
                    <a:pt x="16904" y="3040"/>
                  </a:cubicBezTo>
                  <a:cubicBezTo>
                    <a:pt x="16814" y="3129"/>
                    <a:pt x="16615" y="2896"/>
                    <a:pt x="16667" y="2763"/>
                  </a:cubicBezTo>
                  <a:cubicBezTo>
                    <a:pt x="16697" y="2685"/>
                    <a:pt x="16660" y="2631"/>
                    <a:pt x="16579" y="2631"/>
                  </a:cubicBezTo>
                  <a:cubicBezTo>
                    <a:pt x="16504" y="2631"/>
                    <a:pt x="16338" y="2550"/>
                    <a:pt x="16211" y="2451"/>
                  </a:cubicBezTo>
                  <a:cubicBezTo>
                    <a:pt x="16045" y="2322"/>
                    <a:pt x="15953" y="2299"/>
                    <a:pt x="15880" y="2371"/>
                  </a:cubicBezTo>
                  <a:cubicBezTo>
                    <a:pt x="15758" y="2491"/>
                    <a:pt x="15476" y="2403"/>
                    <a:pt x="15510" y="2254"/>
                  </a:cubicBezTo>
                  <a:cubicBezTo>
                    <a:pt x="15533" y="2155"/>
                    <a:pt x="15340" y="2011"/>
                    <a:pt x="14714" y="1661"/>
                  </a:cubicBezTo>
                  <a:cubicBezTo>
                    <a:pt x="14497" y="1540"/>
                    <a:pt x="14472" y="1490"/>
                    <a:pt x="14567" y="1377"/>
                  </a:cubicBezTo>
                  <a:cubicBezTo>
                    <a:pt x="14630" y="1302"/>
                    <a:pt x="14731" y="1260"/>
                    <a:pt x="14794" y="1284"/>
                  </a:cubicBezTo>
                  <a:cubicBezTo>
                    <a:pt x="14856" y="1308"/>
                    <a:pt x="14957" y="1278"/>
                    <a:pt x="15018" y="1218"/>
                  </a:cubicBezTo>
                  <a:cubicBezTo>
                    <a:pt x="15103" y="1136"/>
                    <a:pt x="15157" y="1148"/>
                    <a:pt x="15249" y="1271"/>
                  </a:cubicBezTo>
                  <a:cubicBezTo>
                    <a:pt x="15315" y="1360"/>
                    <a:pt x="15435" y="1432"/>
                    <a:pt x="15514" y="1432"/>
                  </a:cubicBezTo>
                  <a:cubicBezTo>
                    <a:pt x="15594" y="1432"/>
                    <a:pt x="15783" y="1502"/>
                    <a:pt x="15936" y="1589"/>
                  </a:cubicBezTo>
                  <a:cubicBezTo>
                    <a:pt x="16167" y="1721"/>
                    <a:pt x="16237" y="1727"/>
                    <a:pt x="16361" y="1625"/>
                  </a:cubicBezTo>
                  <a:cubicBezTo>
                    <a:pt x="16549" y="1470"/>
                    <a:pt x="16462" y="1322"/>
                    <a:pt x="16201" y="1354"/>
                  </a:cubicBezTo>
                  <a:cubicBezTo>
                    <a:pt x="16080" y="1369"/>
                    <a:pt x="15871" y="1260"/>
                    <a:pt x="15675" y="1081"/>
                  </a:cubicBezTo>
                  <a:cubicBezTo>
                    <a:pt x="15496" y="917"/>
                    <a:pt x="15304" y="803"/>
                    <a:pt x="15247" y="824"/>
                  </a:cubicBezTo>
                  <a:cubicBezTo>
                    <a:pt x="15128" y="870"/>
                    <a:pt x="14120" y="556"/>
                    <a:pt x="13960" y="424"/>
                  </a:cubicBezTo>
                  <a:cubicBezTo>
                    <a:pt x="13901" y="376"/>
                    <a:pt x="13709" y="340"/>
                    <a:pt x="13532" y="344"/>
                  </a:cubicBezTo>
                  <a:cubicBezTo>
                    <a:pt x="13147" y="352"/>
                    <a:pt x="11667" y="114"/>
                    <a:pt x="11513" y="20"/>
                  </a:cubicBezTo>
                  <a:cubicBezTo>
                    <a:pt x="11483" y="1"/>
                    <a:pt x="11343" y="-4"/>
                    <a:pt x="11141" y="3"/>
                  </a:cubicBezTo>
                  <a:close/>
                  <a:moveTo>
                    <a:pt x="17266" y="3368"/>
                  </a:moveTo>
                  <a:cubicBezTo>
                    <a:pt x="17165" y="3368"/>
                    <a:pt x="17173" y="3411"/>
                    <a:pt x="17302" y="3553"/>
                  </a:cubicBezTo>
                  <a:cubicBezTo>
                    <a:pt x="17395" y="3654"/>
                    <a:pt x="17506" y="3737"/>
                    <a:pt x="17550" y="3737"/>
                  </a:cubicBezTo>
                  <a:cubicBezTo>
                    <a:pt x="17594" y="3737"/>
                    <a:pt x="17578" y="3654"/>
                    <a:pt x="17514" y="3553"/>
                  </a:cubicBezTo>
                  <a:cubicBezTo>
                    <a:pt x="17450" y="3451"/>
                    <a:pt x="17338" y="3368"/>
                    <a:pt x="17266" y="3368"/>
                  </a:cubicBezTo>
                  <a:close/>
                  <a:moveTo>
                    <a:pt x="1398" y="5027"/>
                  </a:moveTo>
                  <a:cubicBezTo>
                    <a:pt x="1376" y="5027"/>
                    <a:pt x="1331" y="5067"/>
                    <a:pt x="1300" y="5118"/>
                  </a:cubicBezTo>
                  <a:cubicBezTo>
                    <a:pt x="1268" y="5169"/>
                    <a:pt x="1288" y="5211"/>
                    <a:pt x="1342" y="5211"/>
                  </a:cubicBezTo>
                  <a:cubicBezTo>
                    <a:pt x="1397" y="5211"/>
                    <a:pt x="1441" y="5169"/>
                    <a:pt x="1441" y="5118"/>
                  </a:cubicBezTo>
                  <a:cubicBezTo>
                    <a:pt x="1441" y="5067"/>
                    <a:pt x="1421" y="5027"/>
                    <a:pt x="1398" y="5027"/>
                  </a:cubicBezTo>
                  <a:close/>
                </a:path>
              </a:pathLst>
            </a:custGeom>
            <a:ln w="25400" cap="flat">
              <a:solidFill>
                <a:srgbClr val="FFFFFF"/>
              </a:solidFill>
              <a:prstDash val="solid"/>
              <a:miter lim="400000"/>
            </a:ln>
          </p:spPr>
          <p:txBody>
            <a:bodyPr/>
            <a:lstStyle/>
            <a:p>
              <a:pPr lvl="0"/>
            </a:p>
          </p:txBody>
        </p:sp>
      </p:grpSp>
      <p:sp>
        <p:nvSpPr>
          <p:cNvPr id="462" name="Shape 462"/>
          <p:cNvSpPr/>
          <p:nvPr>
            <p:ph type="title"/>
          </p:nvPr>
        </p:nvSpPr>
        <p:spPr>
          <a:xfrm>
            <a:off x="1270000" y="255551"/>
            <a:ext cx="10464800" cy="1701801"/>
          </a:xfrm>
          <a:prstGeom prst="rect">
            <a:avLst/>
          </a:prstGeom>
        </p:spPr>
        <p:txBody>
          <a:bodyPr/>
          <a:lstStyle/>
          <a:p>
            <a:pPr lvl="0">
              <a:defRPr sz="1800">
                <a:solidFill>
                  <a:srgbClr val="000000"/>
                </a:solidFill>
              </a:defRPr>
            </a:pPr>
            <a:r>
              <a:rPr sz="4600">
                <a:solidFill>
                  <a:srgbClr val="FFFFFF"/>
                </a:solidFill>
              </a:rPr>
              <a:t>Reciprocal Revolution</a:t>
            </a:r>
          </a:p>
        </p:txBody>
      </p:sp>
      <p:sp>
        <p:nvSpPr>
          <p:cNvPr id="463" name="Shape 463"/>
          <p:cNvSpPr/>
          <p:nvPr/>
        </p:nvSpPr>
        <p:spPr>
          <a:xfrm>
            <a:off x="1270000" y="7366000"/>
            <a:ext cx="104648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spcBef>
                <a:spcPts val="2400"/>
              </a:spcBef>
              <a:defRPr sz="4600" u="sng">
                <a:hlinkClick r:id="rId3" invalidUrl="" action="" tgtFrame="" tooltip="" history="1" highlightClick="0" endSnd="0"/>
              </a:defRPr>
            </a:lvl1pPr>
          </a:lstStyle>
          <a:p>
            <a:pPr lvl="0">
              <a:defRPr sz="1800" u="none">
                <a:solidFill>
                  <a:srgbClr val="000000"/>
                </a:solidFill>
              </a:defRPr>
            </a:pPr>
            <a:r>
              <a:rPr sz="4600" u="sng">
                <a:solidFill>
                  <a:srgbClr val="FFFFFF"/>
                </a:solidFill>
                <a:hlinkClick r:id="rId3" invalidUrl="" action="" tgtFrame="" tooltip="" history="1" highlightClick="0" endSnd="0"/>
              </a:rPr>
              <a:t>www.reiprocalrevo.com</a:t>
            </a:r>
          </a:p>
        </p:txBody>
      </p:sp>
      <p:sp>
        <p:nvSpPr>
          <p:cNvPr id="464" name="Shape 464"/>
          <p:cNvSpPr/>
          <p:nvPr/>
        </p:nvSpPr>
        <p:spPr>
          <a:xfrm rot="20959189">
            <a:off x="1158440" y="2992532"/>
            <a:ext cx="4486131" cy="4165601"/>
          </a:xfrm>
          <a:prstGeom prst="rect">
            <a:avLst/>
          </a:prstGeom>
          <a:solidFill>
            <a:srgbClr val="189B1A"/>
          </a:solidFill>
          <a:ln w="12700">
            <a:miter lim="400000"/>
          </a:ln>
          <a:effectLst>
            <a:outerShdw sx="100000" sy="100000" kx="0" ky="0" algn="b" rotWithShape="0" blurRad="76200" dist="194933" dir="12868788">
              <a:srgbClr val="FFFFFF">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56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5600">
                <a:solidFill>
                  <a:srgbClr val="FFFFFF"/>
                </a:solidFill>
                <a:effectLst>
                  <a:outerShdw sx="100000" sy="100000" kx="0" ky="0" algn="b" rotWithShape="0" blurRad="25400" dist="23998" dir="2700000">
                    <a:srgbClr val="000000">
                      <a:alpha val="31034"/>
                    </a:srgbClr>
                  </a:outerShdw>
                </a:effectLst>
              </a:rPr>
              <a:t>Resources From Today's Workshop available online.</a:t>
            </a:r>
          </a:p>
        </p:txBody>
      </p:sp>
      <p:sp>
        <p:nvSpPr>
          <p:cNvPr id="465" name="Shape 465"/>
          <p:cNvSpPr/>
          <p:nvPr/>
        </p:nvSpPr>
        <p:spPr>
          <a:xfrm rot="351292">
            <a:off x="7512606" y="3606800"/>
            <a:ext cx="4486131" cy="2540001"/>
          </a:xfrm>
          <a:prstGeom prst="rect">
            <a:avLst/>
          </a:prstGeom>
          <a:solidFill>
            <a:srgbClr val="189B1A"/>
          </a:solidFill>
          <a:ln w="12700">
            <a:miter lim="400000"/>
          </a:ln>
          <a:effectLst>
            <a:outerShdw sx="100000" sy="100000" kx="0" ky="0" algn="b" rotWithShape="0" blurRad="76200" dist="194933" dir="13438418">
              <a:srgbClr val="FFFFFF">
                <a:alpha val="8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800100">
              <a:defRPr sz="5600">
                <a:effectLst>
                  <a:outerShdw sx="100000" sy="100000" kx="0" ky="0" algn="b" rotWithShape="0" blurRad="25400" dist="23998" dir="2700000">
                    <a:srgbClr val="000000">
                      <a:alpha val="31034"/>
                    </a:srgbClr>
                  </a:outerShdw>
                </a:effectLst>
              </a:defRPr>
            </a:lvl1pPr>
          </a:lstStyle>
          <a:p>
            <a:pPr lvl="0">
              <a:defRPr sz="1800">
                <a:solidFill>
                  <a:srgbClr val="000000"/>
                </a:solidFill>
                <a:effectLst/>
              </a:defRPr>
            </a:pPr>
            <a:r>
              <a:rPr sz="5600">
                <a:solidFill>
                  <a:srgbClr val="FFFFFF"/>
                </a:solidFill>
                <a:effectLst>
                  <a:outerShdw sx="100000" sy="100000" kx="0" ky="0" algn="b" rotWithShape="0" blurRad="25400" dist="23998" dir="2700000">
                    <a:srgbClr val="000000">
                      <a:alpha val="31034"/>
                    </a:srgbClr>
                  </a:outerShdw>
                </a:effectLst>
              </a:rPr>
              <a:t>Thank you for being with us today!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461"/>
                                        </p:tgtEl>
                                        <p:attrNameLst>
                                          <p:attrName>style.visibility</p:attrName>
                                        </p:attrNameLst>
                                      </p:cBhvr>
                                      <p:to>
                                        <p:strVal val="visible"/>
                                      </p:to>
                                    </p:set>
                                    <p:anim calcmode="lin" valueType="num">
                                      <p:cBhvr>
                                        <p:cTn id="7" dur="1500" fill="hold"/>
                                        <p:tgtEl>
                                          <p:spTgt spid="461"/>
                                        </p:tgtEl>
                                        <p:attrNameLst>
                                          <p:attrName>ppt_w</p:attrName>
                                        </p:attrNameLst>
                                      </p:cBhvr>
                                      <p:tavLst>
                                        <p:tav tm="0">
                                          <p:val>
                                            <p:fltVal val="0"/>
                                          </p:val>
                                        </p:tav>
                                        <p:tav tm="100000">
                                          <p:val>
                                            <p:strVal val="#ppt_w"/>
                                          </p:val>
                                        </p:tav>
                                      </p:tavLst>
                                    </p:anim>
                                    <p:anim calcmode="lin" valueType="num">
                                      <p:cBhvr>
                                        <p:cTn id="8" dur="1500" fill="hold"/>
                                        <p:tgtEl>
                                          <p:spTgt spid="461"/>
                                        </p:tgtEl>
                                        <p:attrNameLst>
                                          <p:attrName>ppt_h</p:attrName>
                                        </p:attrNameLst>
                                      </p:cBhvr>
                                      <p:tavLst>
                                        <p:tav tm="0">
                                          <p:val>
                                            <p:fltVal val="0"/>
                                          </p:val>
                                        </p:tav>
                                        <p:tav tm="100000">
                                          <p:val>
                                            <p:strVal val="#ppt_h"/>
                                          </p:val>
                                        </p:tav>
                                      </p:tavLst>
                                    </p:anim>
                                    <p:anim calcmode="lin" valueType="num">
                                      <p:cBhvr>
                                        <p:cTn id="9" dur="1500" fill="hold"/>
                                        <p:tgtEl>
                                          <p:spTgt spid="461"/>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4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2" presetID="9" grpId="2" fill="hold">
                                  <p:stCondLst>
                                    <p:cond delay="0"/>
                                  </p:stCondLst>
                                  <p:iterate type="el" backwards="0">
                                    <p:tmAbs val="0"/>
                                  </p:iterate>
                                  <p:childTnLst>
                                    <p:set>
                                      <p:cBhvr>
                                        <p:cTn id="14" fill="hold"/>
                                        <p:tgtEl>
                                          <p:spTgt spid="464"/>
                                        </p:tgtEl>
                                        <p:attrNameLst>
                                          <p:attrName>style.visibility</p:attrName>
                                        </p:attrNameLst>
                                      </p:cBhvr>
                                      <p:to>
                                        <p:strVal val="visible"/>
                                      </p:to>
                                    </p:set>
                                    <p:animEffect filter="dissolve(left)" transition="in">
                                      <p:cBhvr>
                                        <p:cTn id="15" dur="1500"/>
                                        <p:tgtEl>
                                          <p:spTgt spid="46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9" grpId="3" fill="hold">
                                  <p:stCondLst>
                                    <p:cond delay="0"/>
                                  </p:stCondLst>
                                  <p:iterate type="el" backwards="0">
                                    <p:tmAbs val="0"/>
                                  </p:iterate>
                                  <p:childTnLst>
                                    <p:set>
                                      <p:cBhvr>
                                        <p:cTn id="19" fill="hold"/>
                                        <p:tgtEl>
                                          <p:spTgt spid="465"/>
                                        </p:tgtEl>
                                        <p:attrNameLst>
                                          <p:attrName>style.visibility</p:attrName>
                                        </p:attrNameLst>
                                      </p:cBhvr>
                                      <p:to>
                                        <p:strVal val="visible"/>
                                      </p:to>
                                    </p:set>
                                    <p:animEffect filter="dissolve(right)" transition="in">
                                      <p:cBhvr>
                                        <p:cTn id="20" dur="1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3"/>
      <p:bldP build="whole" bldLvl="1" animBg="1" rev="0" advAuto="0" spid="461" grpId="1"/>
      <p:bldP build="whole" bldLvl="1" animBg="1" rev="0" advAuto="0" spid="46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flipH="1">
            <a:off x="14986000" y="2857500"/>
            <a:ext cx="1689100" cy="355600"/>
          </a:xfrm>
          <a:prstGeom prst="rightArrow">
            <a:avLst>
              <a:gd name="adj1" fmla="val 32000"/>
              <a:gd name="adj2" fmla="val 157143"/>
            </a:avLst>
          </a:prstGeom>
          <a:solidFill>
            <a:srgbClr val="FFFFFF"/>
          </a:solidFill>
          <a:ln w="12700">
            <a:miter lim="400000"/>
          </a:ln>
          <a:effectLst>
            <a:outerShdw sx="100000" sy="100000" kx="0" ky="0" algn="b" rotWithShape="0" blurRad="76200" dist="0" dir="18900000">
              <a:srgbClr val="000000">
                <a:alpha val="80000"/>
              </a:srgbClr>
            </a:outerShdw>
          </a:effectLst>
        </p:spPr>
        <p:txBody>
          <a:bodyPr lIns="0" tIns="0" rIns="0" bIns="0" anchor="ctr"/>
          <a:lstStyle/>
          <a:p>
            <a:pPr lvl="0" defTabSz="800100">
              <a:defRPr sz="2400">
                <a:effectLst>
                  <a:outerShdw sx="100000" sy="100000" kx="0" ky="0" algn="b" rotWithShape="0" blurRad="25400" dist="23998" dir="2700000">
                    <a:srgbClr val="000000">
                      <a:alpha val="31034"/>
                    </a:srgbClr>
                  </a:outerShdw>
                </a:effectLst>
              </a:defRPr>
            </a:pPr>
          </a:p>
        </p:txBody>
      </p:sp>
      <p:pic>
        <p:nvPicPr>
          <p:cNvPr id="98" name="World.tif"/>
          <p:cNvPicPr/>
          <p:nvPr/>
        </p:nvPicPr>
        <p:blipFill>
          <a:blip r:embed="rId2">
            <a:extLst/>
          </a:blip>
          <a:stretch>
            <a:fillRect/>
          </a:stretch>
        </p:blipFill>
        <p:spPr>
          <a:xfrm>
            <a:off x="3499041" y="2131184"/>
            <a:ext cx="5982131" cy="6005468"/>
          </a:xfrm>
          <a:prstGeom prst="rect">
            <a:avLst/>
          </a:prstGeom>
          <a:ln w="12700">
            <a:miter lim="400000"/>
          </a:ln>
          <a:effectLst>
            <a:outerShdw sx="100000" sy="100000" kx="0" ky="0" algn="b" rotWithShape="0" blurRad="127000" dist="76200" dir="2700000">
              <a:srgbClr val="000000">
                <a:alpha val="75000"/>
              </a:srgbClr>
            </a:outerShdw>
          </a:effectLst>
        </p:spPr>
      </p:pic>
      <p:sp>
        <p:nvSpPr>
          <p:cNvPr id="99" name="Shape 99"/>
          <p:cNvSpPr/>
          <p:nvPr/>
        </p:nvSpPr>
        <p:spPr>
          <a:xfrm>
            <a:off x="1039895" y="4446269"/>
            <a:ext cx="1068636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FFFFFF"/>
                </a:solidFill>
              </a:rPr>
              <a:t>God so loved the world that God gave…</a:t>
            </a:r>
          </a:p>
        </p:txBody>
      </p:sp>
      <p:sp>
        <p:nvSpPr>
          <p:cNvPr id="100" name="Shape 100"/>
          <p:cNvSpPr/>
          <p:nvPr/>
        </p:nvSpPr>
        <p:spPr>
          <a:xfrm>
            <a:off x="5227758" y="8472169"/>
            <a:ext cx="251384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FFFFFF"/>
                </a:solidFill>
              </a:rPr>
              <a:t>John 3:16</a:t>
            </a:r>
          </a:p>
        </p:txBody>
      </p:sp>
      <p:sp>
        <p:nvSpPr>
          <p:cNvPr id="101" name="Shape 101"/>
          <p:cNvSpPr/>
          <p:nvPr>
            <p:ph type="title"/>
          </p:nvPr>
        </p:nvSpPr>
        <p:spPr>
          <a:prstGeom prst="rect">
            <a:avLst/>
          </a:prstGeom>
        </p:spPr>
        <p:txBody>
          <a:bodyPr/>
          <a:lstStyle/>
          <a:p>
            <a:pPr lvl="0">
              <a:defRPr sz="1800">
                <a:solidFill>
                  <a:srgbClr val="000000"/>
                </a:solidFill>
              </a:defRPr>
            </a:pPr>
            <a:r>
              <a:rPr sz="4600">
                <a:solidFill>
                  <a:srgbClr val="FFFFFF"/>
                </a:solidFill>
              </a:rPr>
              <a:t>Favorite Bible Verse?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7"/>
                                        </p:tgtEl>
                                        <p:attrNameLst>
                                          <p:attrName>style.visibility</p:attrName>
                                        </p:attrNameLst>
                                      </p:cBhvr>
                                      <p:to>
                                        <p:strVal val="visible"/>
                                      </p:to>
                                    </p:set>
                                    <p:animEffect filter="dissolve" transition="in">
                                      <p:cBhvr>
                                        <p:cTn id="7" dur="1000"/>
                                        <p:tgtEl>
                                          <p:spTgt spid="97"/>
                                        </p:tgtEl>
                                      </p:cBhvr>
                                    </p:animEffect>
                                  </p:childTnLst>
                                </p:cTn>
                              </p:par>
                            </p:childTnLst>
                          </p:cTn>
                        </p:par>
                        <p:par>
                          <p:cTn id="8" fill="hold">
                            <p:stCondLst>
                              <p:cond delay="1000"/>
                            </p:stCondLst>
                            <p:childTnLst>
                              <p:par>
                                <p:cTn id="9" nodeType="afterEffect" presetClass="entr" presetSubtype="0" presetID="10" grpId="2" fill="hold">
                                  <p:stCondLst>
                                    <p:cond delay="0"/>
                                  </p:stCondLst>
                                  <p:iterate type="el" backwards="0">
                                    <p:tmAbs val="0"/>
                                  </p:iterate>
                                  <p:childTnLst>
                                    <p:set>
                                      <p:cBhvr>
                                        <p:cTn id="10" fill="hold"/>
                                        <p:tgtEl>
                                          <p:spTgt spid="98"/>
                                        </p:tgtEl>
                                        <p:attrNameLst>
                                          <p:attrName>style.visibility</p:attrName>
                                        </p:attrNameLst>
                                      </p:cBhvr>
                                      <p:to>
                                        <p:strVal val="visible"/>
                                      </p:to>
                                    </p:set>
                                    <p:animEffect filter="fade" transition="in">
                                      <p:cBhvr>
                                        <p:cTn id="11" dur="10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100"/>
                                        </p:tgtEl>
                                        <p:attrNameLst>
                                          <p:attrName>style.visibility</p:attrName>
                                        </p:attrNameLst>
                                      </p:cBhvr>
                                      <p:to>
                                        <p:strVal val="visible"/>
                                      </p:to>
                                    </p:set>
                                    <p:anim calcmode="lin" valueType="num">
                                      <p:cBhvr>
                                        <p:cTn id="16" dur="2000" fill="hold"/>
                                        <p:tgtEl>
                                          <p:spTgt spid="100"/>
                                        </p:tgtEl>
                                        <p:attrNameLst>
                                          <p:attrName>ppt_x</p:attrName>
                                        </p:attrNameLst>
                                      </p:cBhvr>
                                      <p:tavLst>
                                        <p:tav tm="0">
                                          <p:val>
                                            <p:strVal val="#ppt_x"/>
                                          </p:val>
                                        </p:tav>
                                        <p:tav tm="100000">
                                          <p:val>
                                            <p:strVal val="#ppt_x"/>
                                          </p:val>
                                        </p:tav>
                                      </p:tavLst>
                                    </p:anim>
                                    <p:anim calcmode="lin" valueType="num">
                                      <p:cBhvr>
                                        <p:cTn id="17" dur="20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lt" backwards="0">
                                    <p:tmAbs val="0"/>
                                  </p:iterate>
                                  <p:childTnLst>
                                    <p:set>
                                      <p:cBhvr>
                                        <p:cTn id="21" fill="hold"/>
                                        <p:tgtEl>
                                          <p:spTgt spid="99"/>
                                        </p:tgtEl>
                                        <p:attrNameLst>
                                          <p:attrName>style.visibility</p:attrName>
                                        </p:attrNameLst>
                                      </p:cBhvr>
                                      <p:to>
                                        <p:strVal val="visible"/>
                                      </p:to>
                                    </p:set>
                                    <p:animEffect filter="fade" transition="in">
                                      <p:cBhvr>
                                        <p:cTn id="22" dur="8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3"/>
      <p:bldP build="whole" bldLvl="1" animBg="1" rev="0" advAuto="0" spid="99" grpId="4"/>
      <p:bldP build="whole" bldLvl="1" animBg="1" rev="0" advAuto="0" spid="98" grpId="2"/>
      <p:bldP build="whole" bldLvl="1" animBg="1" rev="0" advAuto="0" spid="9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prstGeom prst="rect">
            <a:avLst/>
          </a:prstGeom>
        </p:spPr>
        <p:txBody>
          <a:bodyPr/>
          <a:lstStyle/>
          <a:p>
            <a:pPr lvl="0">
              <a:defRPr sz="1800">
                <a:solidFill>
                  <a:srgbClr val="000000"/>
                </a:solidFill>
              </a:defRPr>
            </a:pPr>
            <a:r>
              <a:rPr sz="4600">
                <a:solidFill>
                  <a:srgbClr val="FFFFFF"/>
                </a:solidFill>
              </a:rPr>
              <a:t>You Are Awesome</a:t>
            </a:r>
          </a:p>
        </p:txBody>
      </p:sp>
      <p:sp>
        <p:nvSpPr>
          <p:cNvPr id="104" name="Shape 104"/>
          <p:cNvSpPr/>
          <p:nvPr>
            <p:ph type="body" idx="1"/>
          </p:nvPr>
        </p:nvSpPr>
        <p:spPr>
          <a:prstGeom prst="rect">
            <a:avLst/>
          </a:prstGeom>
        </p:spPr>
        <p:txBody>
          <a:bodyPr/>
          <a:lstStyle/>
          <a:p>
            <a:pPr lvl="0">
              <a:defRPr sz="1800">
                <a:solidFill>
                  <a:srgbClr val="000000"/>
                </a:solidFill>
              </a:defRPr>
            </a:pPr>
            <a:r>
              <a:rPr sz="4200">
                <a:solidFill>
                  <a:srgbClr val="FFFFFF"/>
                </a:solidFill>
              </a:rPr>
              <a:t>Thank You For Being With Us Today!</a:t>
            </a:r>
            <a:endParaRPr sz="4200">
              <a:solidFill>
                <a:srgbClr val="FFFFFF"/>
              </a:solidFill>
            </a:endParaRPr>
          </a:p>
          <a:p>
            <a:pPr lvl="0">
              <a:defRPr sz="1800">
                <a:solidFill>
                  <a:srgbClr val="000000"/>
                </a:solidFill>
              </a:defRPr>
            </a:pPr>
            <a:r>
              <a:rPr sz="4200">
                <a:solidFill>
                  <a:srgbClr val="FFFFFF"/>
                </a:solidFill>
              </a:rPr>
              <a:t>Celebrate Our Gifts</a:t>
            </a:r>
            <a:endParaRPr sz="4200">
              <a:solidFill>
                <a:srgbClr val="FFFFFF"/>
              </a:solidFill>
            </a:endParaRPr>
          </a:p>
          <a:p>
            <a:pPr lvl="0">
              <a:defRPr sz="1800">
                <a:solidFill>
                  <a:srgbClr val="000000"/>
                </a:solidFill>
              </a:defRPr>
            </a:pPr>
            <a:r>
              <a:rPr sz="4200">
                <a:solidFill>
                  <a:srgbClr val="FFFFFF"/>
                </a:solidFill>
              </a:rPr>
              <a:t>Let's Connect Our Spirits in Conversation</a:t>
            </a:r>
          </a:p>
        </p:txBody>
      </p:sp>
    </p:spTree>
  </p:cSld>
  <p:clrMapOvr>
    <a:masterClrMapping/>
  </p:clrMapOvr>
  <p:transition spd="med" advClick="1">
    <p:dissolve/>
  </p:transition>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